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PT Sans"/>
      <p:regular r:id="rId25"/>
      <p:bold r:id="rId26"/>
      <p:italic r:id="rId27"/>
      <p:boldItalic r:id="rId28"/>
    </p:embeddedFont>
    <p:embeddedFont>
      <p:font typeface="Lemon"/>
      <p:regular r:id="rId29"/>
    </p:embeddedFont>
    <p:embeddedFont>
      <p:font typeface="Questrial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emo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Questrial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c2a46d83_1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3c2a46d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2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6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8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3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0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2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4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6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8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3c2a46d83_1_5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3c2a46d83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6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0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ol-aust-logo-FINALv2.png" id="100" name="Google Shape;10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050" y="5969400"/>
            <a:ext cx="231662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2"/>
            <a:ext cx="9144000" cy="11185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11.png"/><Relationship Id="rId5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7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gif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gif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coolaustralia.org" TargetMode="External"/><Relationship Id="rId4" Type="http://schemas.openxmlformats.org/officeDocument/2006/relationships/hyperlink" Target="https://www.coolaustralia.org/student-toolbox/" TargetMode="External"/><Relationship Id="rId5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gif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youtube.com/v/5110UES-QzE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edit_6_4055808033.gif"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510" y="2179458"/>
            <a:ext cx="1990800" cy="26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916196" y="71933"/>
            <a:ext cx="73116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075" lIns="80150" spcFirstLastPara="1" rIns="80150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emon"/>
              <a:buNone/>
            </a:pPr>
            <a:r>
              <a:rPr b="0" i="0" lang="en-US" sz="6100" u="none" cap="none" strike="noStrike">
                <a:solidFill>
                  <a:schemeClr val="lt1"/>
                </a:solidFill>
                <a:latin typeface="Lemon"/>
                <a:ea typeface="Lemon"/>
                <a:cs typeface="Lemon"/>
                <a:sym typeface="Lemon"/>
              </a:rPr>
              <a:t>   </a:t>
            </a:r>
            <a:r>
              <a:rPr b="0" i="0" lang="en-US" sz="3600" u="none" cap="none" strike="noStrike">
                <a:solidFill>
                  <a:schemeClr val="lt1"/>
                </a:solidFill>
                <a:latin typeface="Lemon"/>
                <a:ea typeface="Lemon"/>
                <a:cs typeface="Lemon"/>
                <a:sym typeface="Lemon"/>
              </a:rPr>
              <a:t>How to be persuasive</a:t>
            </a:r>
            <a:endParaRPr b="0" i="0" sz="3600" u="none" cap="none" strike="noStrike">
              <a:solidFill>
                <a:schemeClr val="lt1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green bubble.png" id="137" name="Google Shape;13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1933" y="2701258"/>
            <a:ext cx="3132000" cy="20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4645136" y="3331738"/>
            <a:ext cx="25188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The art of getting what </a:t>
            </a:r>
            <a:endParaRPr sz="2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you want!</a:t>
            </a:r>
            <a:endParaRPr b="0" i="0" sz="22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7413" y="5293252"/>
            <a:ext cx="4249176" cy="8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eech bubble yello.png" id="240" name="Google Shape;2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0" y="1464159"/>
            <a:ext cx="3135311" cy="3760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539751" y="1811546"/>
            <a:ext cx="396875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You need to try to convince your audience that you and they are very similar, sharing parallel ideas and views. </a:t>
            </a:r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684212" y="3644900"/>
            <a:ext cx="7848599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1252098" y="448650"/>
            <a:ext cx="67128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Appeal to character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5687381" y="2042583"/>
            <a:ext cx="2676097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emon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One way to do this is to create a sense of a shared personal or cultural experience</a:t>
            </a:r>
            <a:r>
              <a:rPr b="0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edit_20_7484079349.gif" id="245" name="Google Shape;24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4167" y="3643015"/>
            <a:ext cx="2422992" cy="2908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/>
          <p:nvPr/>
        </p:nvSpPr>
        <p:spPr>
          <a:xfrm rot="-5400000">
            <a:off x="7075486" y="5605461"/>
            <a:ext cx="896937" cy="287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Arial"/>
              </a:rPr>
              <a:t>writing </a:t>
            </a:r>
          </a:p>
        </p:txBody>
      </p:sp>
      <p:sp>
        <p:nvSpPr>
          <p:cNvPr id="252" name="Google Shape;252;p35"/>
          <p:cNvSpPr/>
          <p:nvPr/>
        </p:nvSpPr>
        <p:spPr>
          <a:xfrm>
            <a:off x="827087" y="5445125"/>
            <a:ext cx="5976937" cy="927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sp>
        <p:nvSpPr>
          <p:cNvPr id="253" name="Google Shape;253;p35"/>
          <p:cNvSpPr txBox="1"/>
          <p:nvPr/>
        </p:nvSpPr>
        <p:spPr>
          <a:xfrm>
            <a:off x="1756833" y="1682750"/>
            <a:ext cx="6958342" cy="393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</a:t>
            </a:r>
            <a:r>
              <a:rPr b="0" i="0" lang="en-US" sz="2800" u="none" cap="none" strike="noStrike">
                <a:solidFill>
                  <a:srgbClr val="1EC0B6"/>
                </a:solidFill>
                <a:latin typeface="Lemon"/>
                <a:ea typeface="Lemon"/>
                <a:cs typeface="Lemon"/>
                <a:sym typeface="Lemon"/>
              </a:rPr>
              <a:t>respectful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... use an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appropriate tone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to suit your audience and purpose.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</a:t>
            </a:r>
            <a:r>
              <a:rPr b="0" i="0" lang="en-US" sz="2800" u="none" cap="none" strike="noStrike">
                <a:solidFill>
                  <a:srgbClr val="1EC0B6"/>
                </a:solidFill>
                <a:latin typeface="Lemon"/>
                <a:ea typeface="Lemon"/>
                <a:cs typeface="Lemon"/>
                <a:sym typeface="Lemon"/>
              </a:rPr>
              <a:t>generous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... people often put their own interests first. What can you offer your readers to help them change their mind?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</a:t>
            </a:r>
            <a:r>
              <a:rPr b="0" i="0" lang="en-US" sz="2800" u="none" cap="none" strike="noStrike">
                <a:solidFill>
                  <a:srgbClr val="1EC0B6"/>
                </a:solidFill>
                <a:latin typeface="Lemon"/>
                <a:ea typeface="Lemon"/>
                <a:cs typeface="Lemon"/>
                <a:sym typeface="Lemon"/>
              </a:rPr>
              <a:t>modest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... no one will listen to an arrogant, impolite big-head.</a:t>
            </a: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1286998" y="326825"/>
            <a:ext cx="65700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Appeal to character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orange star.jpg"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038" y="1682750"/>
            <a:ext cx="984098" cy="973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 star.jpg" id="256" name="Google Shape;25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438" y="3126317"/>
            <a:ext cx="984098" cy="973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 star.jpg" id="257" name="Google Shape;25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438" y="4471459"/>
            <a:ext cx="984098" cy="97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/>
        </p:nvSpPr>
        <p:spPr>
          <a:xfrm>
            <a:off x="611187" y="1518323"/>
            <a:ext cx="8141230" cy="274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</a:t>
            </a:r>
            <a:r>
              <a:rPr b="0" i="0" lang="en-US" sz="2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personal</a:t>
            </a:r>
            <a:r>
              <a:rPr b="0" i="0" lang="en-US" sz="2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... 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persuasion works best when you know your audience well so consider your reader, think about what their current views are and what has brought them to think that way - think about addressing them as a 'friend using the pronoun 'You'.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1355998" y="502825"/>
            <a:ext cx="64320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Appeal to character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sp>
        <p:nvSpPr>
          <p:cNvPr id="265" name="Google Shape;265;p36"/>
          <p:cNvSpPr txBox="1"/>
          <p:nvPr/>
        </p:nvSpPr>
        <p:spPr>
          <a:xfrm>
            <a:off x="611175" y="4115875"/>
            <a:ext cx="44487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</a:t>
            </a:r>
            <a:r>
              <a:rPr b="0" i="0" lang="en-US" sz="2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concerned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... and show that you share your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reader's concerns even if your view is different.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edit_14_2277393039.gif" id="266" name="Google Shape;26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4900" y="3895751"/>
            <a:ext cx="2712183" cy="245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/>
        </p:nvSpPr>
        <p:spPr>
          <a:xfrm>
            <a:off x="611189" y="1474525"/>
            <a:ext cx="4310062" cy="2227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most important persuasive technique is to sound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authentic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passionate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(as if you really mean what you say!) and this requires a</a:t>
            </a: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confident tone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sound like you are sincere and believable. </a:t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1147349" y="343750"/>
            <a:ext cx="6849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Appeal to emotions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imageedit_24_5303700253.gif" id="274" name="Google Shape;2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0104" y="3414874"/>
            <a:ext cx="2579646" cy="3443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qua bubble.png" id="275" name="Google Shape;27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7211" y="1223961"/>
            <a:ext cx="3545078" cy="327720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/>
        </p:nvSpPr>
        <p:spPr>
          <a:xfrm>
            <a:off x="5592644" y="1916770"/>
            <a:ext cx="2932800" cy="17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What tends to happen to our vocabulary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choices when we talk about </a:t>
            </a:r>
            <a:r>
              <a:rPr lang="en-US" sz="1600">
                <a:latin typeface="Lemon"/>
                <a:ea typeface="Lemon"/>
                <a:cs typeface="Lemon"/>
                <a:sym typeface="Lemon"/>
              </a:rPr>
              <a:t>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omething we are passionate about? </a:t>
            </a:r>
            <a:endParaRPr b="0" i="0" sz="1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 bubble.png" id="282" name="Google Shape;28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14273">
            <a:off x="2143905" y="2582636"/>
            <a:ext cx="2942681" cy="294648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8"/>
          <p:cNvSpPr txBox="1"/>
          <p:nvPr/>
        </p:nvSpPr>
        <p:spPr>
          <a:xfrm>
            <a:off x="539749" y="1485371"/>
            <a:ext cx="8064499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Some words have connotations that evoke an emotional response.</a:t>
            </a:r>
            <a:endParaRPr/>
          </a:p>
        </p:txBody>
      </p:sp>
      <p:sp>
        <p:nvSpPr>
          <p:cNvPr id="284" name="Google Shape;284;p38"/>
          <p:cNvSpPr txBox="1"/>
          <p:nvPr/>
        </p:nvSpPr>
        <p:spPr>
          <a:xfrm>
            <a:off x="1333650" y="469875"/>
            <a:ext cx="64767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Appeal to emotions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2247669" y="3096683"/>
            <a:ext cx="24231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emon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emon"/>
                <a:ea typeface="Lemon"/>
                <a:cs typeface="Lemon"/>
                <a:sym typeface="Lemon"/>
              </a:rPr>
              <a:t>Consider the difference 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emon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emon"/>
                <a:ea typeface="Lemon"/>
                <a:cs typeface="Lemon"/>
                <a:sym typeface="Lemon"/>
              </a:rPr>
              <a:t>between the words 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emon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emon"/>
                <a:ea typeface="Lemon"/>
                <a:cs typeface="Lemon"/>
                <a:sym typeface="Lemon"/>
              </a:rPr>
              <a:t>building, house 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emon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emon"/>
                <a:ea typeface="Lemon"/>
                <a:cs typeface="Lemon"/>
                <a:sym typeface="Lemon"/>
              </a:rPr>
              <a:t>and home</a:t>
            </a:r>
            <a:r>
              <a:rPr b="0" i="0" lang="en-US" sz="2200" u="none" cap="none" strike="noStrike">
                <a:solidFill>
                  <a:schemeClr val="lt1"/>
                </a:solidFill>
                <a:latin typeface="Lemon"/>
                <a:ea typeface="Lemon"/>
                <a:cs typeface="Lemon"/>
                <a:sym typeface="Lemon"/>
              </a:rPr>
              <a:t>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edit_6_4055808033.gif" id="286" name="Google Shape;28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506" y="2890657"/>
            <a:ext cx="2733369" cy="360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/>
          <p:nvPr/>
        </p:nvSpPr>
        <p:spPr>
          <a:xfrm rot="-5400000">
            <a:off x="7075486" y="5605461"/>
            <a:ext cx="896937" cy="287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Arial"/>
              </a:rPr>
              <a:t>writing </a:t>
            </a:r>
          </a:p>
        </p:txBody>
      </p:sp>
      <p:sp>
        <p:nvSpPr>
          <p:cNvPr id="293" name="Google Shape;293;p39"/>
          <p:cNvSpPr txBox="1"/>
          <p:nvPr/>
        </p:nvSpPr>
        <p:spPr>
          <a:xfrm>
            <a:off x="2942167" y="1989136"/>
            <a:ext cx="5033574" cy="137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distinction between writing to persuade and writing to argue is incredibly subtle.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 both cases you need to present a supported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written argument.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Google Shape;294;p39"/>
          <p:cNvSpPr txBox="1"/>
          <p:nvPr/>
        </p:nvSpPr>
        <p:spPr>
          <a:xfrm>
            <a:off x="2942167" y="3500438"/>
            <a:ext cx="5412844" cy="1050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1588051" y="588650"/>
            <a:ext cx="59679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Making your point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imageedit_26_8468033775.gif" id="296" name="Google Shape;2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98" y="1865313"/>
            <a:ext cx="2457427" cy="32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/>
          <p:nvPr/>
        </p:nvSpPr>
        <p:spPr>
          <a:xfrm>
            <a:off x="1588047" y="5487516"/>
            <a:ext cx="628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C0B6"/>
              </a:buClr>
              <a:buFont typeface="Lemon"/>
              <a:buNone/>
            </a:pPr>
            <a:r>
              <a:rPr b="0" i="0" lang="en-US" sz="2800" u="none" cap="none" strike="noStrike">
                <a:solidFill>
                  <a:srgbClr val="1EC0B6"/>
                </a:solidFill>
                <a:latin typeface="Lemon"/>
                <a:ea typeface="Lemon"/>
                <a:cs typeface="Lemon"/>
                <a:sym typeface="Lemon"/>
              </a:rPr>
              <a:t>What is the difference when writing to persuade?</a:t>
            </a:r>
            <a:endParaRPr b="0" i="0" sz="2800" u="none" cap="none" strike="noStrike">
              <a:solidFill>
                <a:srgbClr val="1EC0B6"/>
              </a:solidFill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edit_20_7484079349.gif" id="303" name="Google Shape;30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163" y="1891682"/>
            <a:ext cx="2830235" cy="3396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bubble.png" id="304" name="Google Shape;30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41393">
            <a:off x="3855405" y="1981874"/>
            <a:ext cx="3160050" cy="224272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/>
        </p:nvSpPr>
        <p:spPr>
          <a:xfrm>
            <a:off x="395287" y="518583"/>
            <a:ext cx="8280299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 any form of argumentative writing you need to make sure that your points are clearly stated and well-developed.</a:t>
            </a:r>
            <a:endParaRPr/>
          </a:p>
        </p:txBody>
      </p:sp>
      <p:sp>
        <p:nvSpPr>
          <p:cNvPr id="306" name="Google Shape;306;p40"/>
          <p:cNvSpPr txBox="1"/>
          <p:nvPr/>
        </p:nvSpPr>
        <p:spPr>
          <a:xfrm>
            <a:off x="504000" y="5219321"/>
            <a:ext cx="81360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point is clearly stated, but it </a:t>
            </a: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lacks details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  Without these details the writer will fail to convince their audience.</a:t>
            </a:r>
            <a:endParaRPr/>
          </a:p>
        </p:txBody>
      </p:sp>
      <p:sp>
        <p:nvSpPr>
          <p:cNvPr id="307" name="Google Shape;307;p40"/>
          <p:cNvSpPr txBox="1"/>
          <p:nvPr/>
        </p:nvSpPr>
        <p:spPr>
          <a:xfrm>
            <a:off x="4624917" y="2561167"/>
            <a:ext cx="215363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I think that animals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lang="en-US" sz="1600">
                <a:latin typeface="Lemon"/>
                <a:ea typeface="Lemon"/>
                <a:cs typeface="Lemon"/>
                <a:sym typeface="Lemon"/>
              </a:rPr>
              <a:t>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hould have the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same rights as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human beings.</a:t>
            </a:r>
            <a:endParaRPr b="0" i="0" sz="1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/>
        </p:nvSpPr>
        <p:spPr>
          <a:xfrm>
            <a:off x="2843211" y="2492375"/>
            <a:ext cx="59769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2771775" y="3068636"/>
            <a:ext cx="4608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2771775" y="3644900"/>
            <a:ext cx="3960899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6" name="Google Shape;316;p41"/>
          <p:cNvSpPr txBox="1"/>
          <p:nvPr/>
        </p:nvSpPr>
        <p:spPr>
          <a:xfrm>
            <a:off x="2771775" y="4221162"/>
            <a:ext cx="4608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7" name="Google Shape;317;p41"/>
          <p:cNvSpPr txBox="1"/>
          <p:nvPr/>
        </p:nvSpPr>
        <p:spPr>
          <a:xfrm>
            <a:off x="402424" y="338667"/>
            <a:ext cx="841768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How do you make an effective point?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imageedit_12_2948361292.gif" id="318" name="Google Shape;31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4182" y="2778901"/>
            <a:ext cx="2366754" cy="3678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 bubble 2.png" id="319" name="Google Shape;31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251" y="1389472"/>
            <a:ext cx="5291666" cy="384331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1"/>
          <p:cNvSpPr txBox="1"/>
          <p:nvPr/>
        </p:nvSpPr>
        <p:spPr>
          <a:xfrm>
            <a:off x="1998125" y="2128425"/>
            <a:ext cx="34713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* Introduce it.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* Explain it.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* Justify it.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* Drive it home.</a:t>
            </a:r>
            <a:endParaRPr b="0" i="0" sz="24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ellow bubble 2.png" id="326" name="Google Shape;3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738" y="2007445"/>
            <a:ext cx="3512811" cy="263863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 txBox="1"/>
          <p:nvPr/>
        </p:nvSpPr>
        <p:spPr>
          <a:xfrm>
            <a:off x="842435" y="1484312"/>
            <a:ext cx="75819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End on a question to make the reader think.</a:t>
            </a:r>
            <a:endParaRPr/>
          </a:p>
        </p:txBody>
      </p:sp>
      <p:sp>
        <p:nvSpPr>
          <p:cNvPr id="328" name="Google Shape;328;p42"/>
          <p:cNvSpPr txBox="1"/>
          <p:nvPr/>
        </p:nvSpPr>
        <p:spPr>
          <a:xfrm>
            <a:off x="1211550" y="328125"/>
            <a:ext cx="6720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Drive your point home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imageedit_10_3027805291.gif" id="329" name="Google Shape;32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623" y="2831693"/>
            <a:ext cx="3140834" cy="359239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2"/>
          <p:cNvSpPr txBox="1"/>
          <p:nvPr/>
        </p:nvSpPr>
        <p:spPr>
          <a:xfrm>
            <a:off x="4077095" y="2357292"/>
            <a:ext cx="25221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Think for a moment. Wouldn’t you be happier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if everything in life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was this</a:t>
            </a:r>
            <a:r>
              <a:rPr lang="en-US" sz="1600">
                <a:latin typeface="Lemon"/>
                <a:ea typeface="Lemon"/>
                <a:cs typeface="Lemon"/>
                <a:sym typeface="Lemon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simple?</a:t>
            </a:r>
            <a:endParaRPr b="0" i="0" sz="1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More resources at Cool Australia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more cool resources head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www.coolaustralia.org</a:t>
            </a:r>
            <a:r>
              <a:rPr lang="en-US"/>
              <a:t> to explore over 1,200 free-to-access, Australian curriculum and EYLF aligned activities, lessons and resources for teachers.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Student can explore videos, news articles, pictures and factsheets in the digital library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www.coolaustralia.org/student-toolbox/</a:t>
            </a:r>
            <a:endParaRPr/>
          </a:p>
        </p:txBody>
      </p:sp>
      <p:pic>
        <p:nvPicPr>
          <p:cNvPr id="337" name="Google Shape;33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4400" y="5962700"/>
            <a:ext cx="14287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-12793" y="1419537"/>
            <a:ext cx="2352755" cy="4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P</a:t>
            </a: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ower of three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E</a:t>
            </a: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motive language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R</a:t>
            </a: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hetorical questions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S</a:t>
            </a: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ay again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U</a:t>
            </a: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ndermine opposing views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A</a:t>
            </a: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necdote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D</a:t>
            </a: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irect address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E</a:t>
            </a:r>
            <a:r>
              <a:rPr b="1" i="0" lang="en-US" sz="1800" u="none" cap="none" strike="noStrike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xaggeration</a:t>
            </a:r>
            <a:endParaRPr b="1" i="0" sz="1800" u="none" cap="none" strike="noStrike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3599655" y="3524250"/>
            <a:ext cx="4392611" cy="650874"/>
          </a:xfrm>
          <a:prstGeom prst="rect">
            <a:avLst/>
          </a:prstGeom>
          <a:solidFill>
            <a:srgbClr val="FFD015">
              <a:alpha val="68627"/>
            </a:srgbClr>
          </a:solidFill>
          <a:ln cap="flat" cmpd="sng" w="9525">
            <a:solidFill>
              <a:srgbClr val="FFD01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Including lists of three items/reasons in your writing.</a:t>
            </a:r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6443549" y="5281083"/>
            <a:ext cx="2376600" cy="1200299"/>
          </a:xfrm>
          <a:prstGeom prst="rect">
            <a:avLst/>
          </a:prstGeom>
          <a:solidFill>
            <a:srgbClr val="22A2FF">
              <a:alpha val="67843"/>
            </a:srgbClr>
          </a:solidFill>
          <a:ln cap="flat" cmpd="sng" w="9525">
            <a:solidFill>
              <a:srgbClr val="22A2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 to get your audience thinking – they don’t require an answer.</a:t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2536199" y="5281083"/>
            <a:ext cx="3455999" cy="1200299"/>
          </a:xfrm>
          <a:prstGeom prst="rect">
            <a:avLst/>
          </a:prstGeom>
          <a:solidFill>
            <a:srgbClr val="6D2EEC">
              <a:alpha val="58823"/>
            </a:srgbClr>
          </a:solidFill>
          <a:ln cap="flat" cmpd="sng" w="9525">
            <a:solidFill>
              <a:srgbClr val="6D2EE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Involve your audience by speaking to them directly using personal pronouns and shared experiences.</a:t>
            </a: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2536199" y="1628775"/>
            <a:ext cx="2952750" cy="650874"/>
          </a:xfrm>
          <a:prstGeom prst="rect">
            <a:avLst/>
          </a:prstGeom>
          <a:solidFill>
            <a:srgbClr val="D453BD">
              <a:alpha val="69803"/>
            </a:srgbClr>
          </a:solidFill>
          <a:ln cap="flat" cmpd="sng" w="9525">
            <a:solidFill>
              <a:srgbClr val="D453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Including little stories to illustrate a point.</a:t>
            </a:r>
            <a:endParaRPr b="0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5795961" y="1628775"/>
            <a:ext cx="2952750" cy="650874"/>
          </a:xfrm>
          <a:prstGeom prst="rect">
            <a:avLst/>
          </a:prstGeom>
          <a:solidFill>
            <a:srgbClr val="0000F9">
              <a:alpha val="50980"/>
            </a:srgbClr>
          </a:solidFill>
          <a:ln cap="flat" cmpd="sng" w="9525">
            <a:solidFill>
              <a:srgbClr val="6D2EE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Destroy/criticise the opposing  argument.</a:t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5488950" y="2403500"/>
            <a:ext cx="3311400" cy="996900"/>
          </a:xfrm>
          <a:prstGeom prst="rect">
            <a:avLst/>
          </a:prstGeom>
          <a:solidFill>
            <a:srgbClr val="FF8C16">
              <a:alpha val="65882"/>
            </a:srgbClr>
          </a:solidFill>
          <a:ln cap="flat" cmpd="sng" w="9525">
            <a:solidFill>
              <a:srgbClr val="FF8C16">
                <a:alpha val="83921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Words, phrases and imagery that arouse an emotional response.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2879516" y="2571750"/>
            <a:ext cx="2376600" cy="651933"/>
          </a:xfrm>
          <a:prstGeom prst="rect">
            <a:avLst/>
          </a:prstGeom>
          <a:solidFill>
            <a:srgbClr val="87FF49">
              <a:alpha val="61960"/>
            </a:srgbClr>
          </a:solidFill>
          <a:ln cap="flat" cmpd="sng" w="9525">
            <a:solidFill>
              <a:srgbClr val="87FF49">
                <a:alpha val="56862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Being over-the-top to get a point across.</a:t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3491705" y="4413250"/>
            <a:ext cx="4608512" cy="650874"/>
          </a:xfrm>
          <a:prstGeom prst="rect">
            <a:avLst/>
          </a:prstGeom>
          <a:solidFill>
            <a:srgbClr val="FF0000">
              <a:alpha val="52941"/>
            </a:srgbClr>
          </a:solidFill>
          <a:ln cap="flat" cmpd="sng" w="9525">
            <a:solidFill>
              <a:srgbClr val="FF66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Repeating the same word, phrase or idea more than once for emphasis.</a:t>
            </a:r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1190101" y="320875"/>
            <a:ext cx="6763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Persuasive techniques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1193100" y="4894200"/>
            <a:ext cx="7233299" cy="1396200"/>
          </a:xfrm>
          <a:prstGeom prst="roundRect">
            <a:avLst>
              <a:gd fmla="val 16667" name="adj"/>
            </a:avLst>
          </a:prstGeom>
          <a:solidFill>
            <a:srgbClr val="FF8C16"/>
          </a:solidFill>
          <a:ln cap="flat" cmpd="sng" w="19050">
            <a:solidFill>
              <a:srgbClr val="FF8C16">
                <a:alpha val="8392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emon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emon"/>
                <a:ea typeface="Lemon"/>
                <a:cs typeface="Lemon"/>
                <a:sym typeface="Lemon"/>
              </a:rPr>
              <a:t>Learning Intentions:</a:t>
            </a:r>
            <a:endParaRPr b="0" i="0" sz="2800" u="none" cap="none" strike="noStrike">
              <a:solidFill>
                <a:srgbClr val="FFFFFF"/>
              </a:solidFill>
              <a:latin typeface="Lemon"/>
              <a:ea typeface="Lemon"/>
              <a:cs typeface="Lemon"/>
              <a:sym typeface="Lem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T Sans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To know the features of a persuasive text.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green.png" id="162" name="Google Shape;1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474" y="2622491"/>
            <a:ext cx="2097193" cy="1896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edit_20_7484079349.gif" id="163" name="Google Shape;16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228" y="2042583"/>
            <a:ext cx="2063411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qua bubble.png" id="164" name="Google Shape;16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8167" y="455363"/>
            <a:ext cx="1858800" cy="171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 bubble.png" id="165" name="Google Shape;16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228" y="601167"/>
            <a:ext cx="1939798" cy="157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 bubble.png" id="166" name="Google Shape;16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96771" y="765147"/>
            <a:ext cx="1921319" cy="187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edit_6_4055808033.gif" id="167" name="Google Shape;167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2768" y="2042583"/>
            <a:ext cx="1943951" cy="2567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1193100" y="1058333"/>
            <a:ext cx="9283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Yes!</a:t>
            </a:r>
            <a:endParaRPr b="0" i="0" sz="24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4557421" y="860050"/>
            <a:ext cx="999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No!</a:t>
            </a:r>
            <a:endParaRPr b="0" i="0" sz="24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6130486" y="1279950"/>
            <a:ext cx="165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Maybe?</a:t>
            </a:r>
            <a:endParaRPr b="0" i="0" sz="22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>
            <a:hlinkClick r:id="rId3"/>
          </p:cNvPr>
          <p:cNvSpPr/>
          <p:nvPr/>
        </p:nvSpPr>
        <p:spPr>
          <a:xfrm>
            <a:off x="2552975" y="1576916"/>
            <a:ext cx="4572000" cy="3429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1193100" y="5256000"/>
            <a:ext cx="7233299" cy="1268400"/>
          </a:xfrm>
          <a:prstGeom prst="roundRect">
            <a:avLst>
              <a:gd fmla="val 16667" name="adj"/>
            </a:avLst>
          </a:prstGeom>
          <a:solidFill>
            <a:srgbClr val="1EC0B6"/>
          </a:solidFill>
          <a:ln cap="flat" cmpd="sng" w="19050">
            <a:solidFill>
              <a:srgbClr val="1EC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emon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emon"/>
                <a:ea typeface="Lemon"/>
                <a:cs typeface="Lemon"/>
                <a:sym typeface="Lemon"/>
              </a:rPr>
              <a:t>Listen to some of the most persuasive </a:t>
            </a:r>
            <a:endParaRPr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emon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emon"/>
                <a:ea typeface="Lemon"/>
                <a:cs typeface="Lemon"/>
                <a:sym typeface="Lemon"/>
              </a:rPr>
              <a:t>speeches for inspiration.</a:t>
            </a:r>
            <a:endParaRPr sz="2400"/>
          </a:p>
        </p:txBody>
      </p:sp>
      <p:sp>
        <p:nvSpPr>
          <p:cNvPr id="179" name="Google Shape;179;p28"/>
          <p:cNvSpPr txBox="1"/>
          <p:nvPr/>
        </p:nvSpPr>
        <p:spPr>
          <a:xfrm>
            <a:off x="1478551" y="311050"/>
            <a:ext cx="6662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Persuasive techniques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imageedit_16_5599938943.gif" id="180" name="Google Shape;18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7702" y="2825748"/>
            <a:ext cx="1067273" cy="218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460275" y="2010833"/>
            <a:ext cx="5995558" cy="2041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you set out to persuade someone, you want them to accept your opinion on an issue: </a:t>
            </a: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you want to change that person's mind to your way of thinking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 </a:t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460275" y="4464600"/>
            <a:ext cx="8116199" cy="19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This means that </a:t>
            </a: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you need to be very aware of your audience</a:t>
            </a: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; you want to be forging a link with them by establishing a common goal.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1230450" y="389475"/>
            <a:ext cx="66831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Persuasive techniques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imageedit_12_2948361292.gif"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5833" y="1166639"/>
            <a:ext cx="2213870" cy="34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/>
        </p:nvSpPr>
        <p:spPr>
          <a:xfrm>
            <a:off x="574800" y="1115463"/>
            <a:ext cx="85692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There are three areas we should attempt to appeal to when trying to get our audience on side:</a:t>
            </a:r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1133937" y="2095787"/>
            <a:ext cx="7993200" cy="134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b="1" i="0" lang="en-US" sz="2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APPEAL TO REASON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Most people believe themselves to be reasonable, so appealing to a person's sense of reason is the most effective means of convincing them to change their way of thinking ('If we don't do this... then... ). </a:t>
            </a:r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1133938" y="3726137"/>
            <a:ext cx="7921500" cy="134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b="1" i="0" lang="en-US" sz="2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APPEAL TO CHARACTER</a:t>
            </a:r>
            <a:br>
              <a:rPr b="1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all share certain common ideas of what is just and fair! Appealing your audience’s sense of what is right and fair can be a powerful persuasive device, e.g. 'Like you, I share a sense of horror and repulsion at what is happening...'. </a:t>
            </a: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1133937" y="5239025"/>
            <a:ext cx="7921500" cy="134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b="1" i="0" lang="en-US" sz="28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APPEAL TO EMOTIONS</a:t>
            </a:r>
            <a:br>
              <a:rPr b="1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Persuasion often succeeds by the careful and considered use of emotion - especially showing how passionate you feel for your point of view. </a:t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1665111" y="99800"/>
            <a:ext cx="6025445" cy="927100"/>
          </a:xfrm>
          <a:prstGeom prst="rect">
            <a:avLst/>
          </a:prstGeom>
        </p:spPr>
      </p:sp>
      <p:sp>
        <p:nvSpPr>
          <p:cNvPr id="200" name="Google Shape;200;p30"/>
          <p:cNvSpPr txBox="1"/>
          <p:nvPr/>
        </p:nvSpPr>
        <p:spPr>
          <a:xfrm>
            <a:off x="1283099" y="252200"/>
            <a:ext cx="657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Persuasive techniques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star green.jpg"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54" y="2539303"/>
            <a:ext cx="899583" cy="89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 green.jpg" id="202" name="Google Shape;2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55" y="4035786"/>
            <a:ext cx="899583" cy="899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 green.jpg" id="203" name="Google Shape;20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55" y="5464537"/>
            <a:ext cx="899583" cy="89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/>
        </p:nvSpPr>
        <p:spPr>
          <a:xfrm>
            <a:off x="468313" y="1619250"/>
            <a:ext cx="8315854" cy="124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Recognise that your audience feel they hold a reasonable view already, but try to dissuade that view by showing </a:t>
            </a:r>
            <a:r>
              <a:rPr b="0" i="1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 much more reasonable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your own position is. </a:t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0" name="Google Shape;210;p31"/>
          <p:cNvSpPr/>
          <p:nvPr/>
        </p:nvSpPr>
        <p:spPr>
          <a:xfrm>
            <a:off x="3582786" y="3665535"/>
            <a:ext cx="2533650" cy="523875"/>
          </a:xfrm>
          <a:prstGeom prst="rect">
            <a:avLst/>
          </a:prstGeom>
        </p:spPr>
      </p:sp>
      <p:sp>
        <p:nvSpPr>
          <p:cNvPr id="211" name="Google Shape;211;p31"/>
          <p:cNvSpPr txBox="1"/>
          <p:nvPr/>
        </p:nvSpPr>
        <p:spPr>
          <a:xfrm>
            <a:off x="1743751" y="360575"/>
            <a:ext cx="56565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Appeal to reason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imageedit_10_3027805291.gif" id="212" name="Google Shape;2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6436" y="3480583"/>
            <a:ext cx="2743250" cy="3137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468312" y="2868083"/>
            <a:ext cx="26546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Provide evidence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to support your ideas to suggest that they are reasonable and logical.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However…</a:t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purple long speech bubble.png" id="214" name="Google Shape;21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3000" y="2944274"/>
            <a:ext cx="3837600" cy="27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3251200" y="3229800"/>
            <a:ext cx="33777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Because you are being persuasive, and not writing to argue, 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you do not have t</a:t>
            </a:r>
            <a:r>
              <a:rPr lang="en-US" sz="1600">
                <a:latin typeface="Lemon"/>
                <a:ea typeface="Lemon"/>
                <a:cs typeface="Lemon"/>
                <a:sym typeface="Lemon"/>
              </a:rPr>
              <a:t>o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provide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 entirely ‘neutral’ facts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662" y="1844687"/>
            <a:ext cx="2733599" cy="388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3276600" y="4049847"/>
            <a:ext cx="53277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This is 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fact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– </a:t>
            </a:r>
            <a:r>
              <a:rPr b="0" i="1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it can be tested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b="1" i="0" lang="en-US" sz="3200" u="none" cap="none" strike="noStrike">
                <a:solidFill>
                  <a:srgbClr val="FF8C16"/>
                </a:solidFill>
                <a:latin typeface="Lemon"/>
                <a:ea typeface="Lemon"/>
                <a:cs typeface="Lemon"/>
                <a:sym typeface="Lemon"/>
              </a:rPr>
              <a:t>However, it is also still very emotive, why?</a:t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3643441" y="1703917"/>
            <a:ext cx="4710000" cy="1902300"/>
          </a:xfrm>
          <a:prstGeom prst="roundRect">
            <a:avLst>
              <a:gd fmla="val 16667" name="adj"/>
            </a:avLst>
          </a:prstGeom>
          <a:solidFill>
            <a:srgbClr val="1EC0B6"/>
          </a:solidFill>
          <a:ln cap="flat" cmpd="sng" w="19050">
            <a:solidFill>
              <a:srgbClr val="1EC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T Sans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Every year, hundreds of thousands of calves like this one are separated from their mothers within days of birth.</a:t>
            </a:r>
            <a:endParaRPr/>
          </a:p>
        </p:txBody>
      </p:sp>
      <p:sp>
        <p:nvSpPr>
          <p:cNvPr id="224" name="Google Shape;224;p32"/>
          <p:cNvSpPr txBox="1"/>
          <p:nvPr/>
        </p:nvSpPr>
        <p:spPr>
          <a:xfrm>
            <a:off x="1786051" y="363350"/>
            <a:ext cx="55719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Appeal to reason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cxnSp>
        <p:nvCxnSpPr>
          <p:cNvPr id="225" name="Google Shape;225;p32"/>
          <p:cNvCxnSpPr/>
          <p:nvPr/>
        </p:nvCxnSpPr>
        <p:spPr>
          <a:xfrm>
            <a:off x="2656125" y="2104495"/>
            <a:ext cx="1494950" cy="1588"/>
          </a:xfrm>
          <a:prstGeom prst="straightConnector1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"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/>
        </p:nvSpPr>
        <p:spPr>
          <a:xfrm>
            <a:off x="306850" y="1481667"/>
            <a:ext cx="8315400" cy="308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 an effective way of appealing to your audience’s sense of reason, while still presenting your view as the only correct view, is to use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emotive facts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rather than objective ones.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1EC0B6"/>
                </a:solidFill>
                <a:latin typeface="PT Sans"/>
                <a:ea typeface="PT Sans"/>
                <a:cs typeface="PT Sans"/>
                <a:sym typeface="PT Sans"/>
              </a:rPr>
              <a:t>You work for The Vegetarian Society, you are trying to persuade people that turkey farming is cruel. See if you can improve the following facts by making them more emotive.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464202" y="4565366"/>
            <a:ext cx="6496241" cy="1472999"/>
          </a:xfrm>
          <a:prstGeom prst="roundRect">
            <a:avLst>
              <a:gd fmla="val 16667" name="adj"/>
            </a:avLst>
          </a:prstGeom>
          <a:solidFill>
            <a:srgbClr val="FF6600">
              <a:alpha val="69803"/>
            </a:srgbClr>
          </a:solidFill>
          <a:ln cap="flat" cmpd="sng" w="190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Approximately 10 million turkeys are killed in November/December. In the wild turkeys could live up to 10 years; farmed turkeys are usually killed between the ages of 12 and 26 weeks.</a:t>
            </a:r>
            <a:endParaRPr sz="2200"/>
          </a:p>
        </p:txBody>
      </p:sp>
      <p:sp>
        <p:nvSpPr>
          <p:cNvPr id="233" name="Google Shape;233;p33"/>
          <p:cNvSpPr txBox="1"/>
          <p:nvPr/>
        </p:nvSpPr>
        <p:spPr>
          <a:xfrm>
            <a:off x="1845301" y="379475"/>
            <a:ext cx="545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emo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emon"/>
                <a:ea typeface="Lemon"/>
                <a:cs typeface="Lemon"/>
                <a:sym typeface="Lemon"/>
              </a:rPr>
              <a:t>Appeal to reason</a:t>
            </a:r>
            <a:endParaRPr b="0" i="0" sz="3600" u="none" cap="none" strike="noStrike">
              <a:solidFill>
                <a:srgbClr val="000000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descr="imageedit_18_9317481189.gif"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155" y="4053417"/>
            <a:ext cx="1540678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