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Libre Franklin"/>
      <p:regular r:id="rId26"/>
      <p:bold r:id="rId27"/>
      <p:italic r:id="rId28"/>
      <p:boldItalic r:id="rId29"/>
    </p:embeddedFont>
    <p:embeddedFont>
      <p:font typeface="Constantia"/>
      <p:regular r:id="rId30"/>
      <p:bold r:id="rId31"/>
      <p:italic r:id="rId32"/>
      <p:boldItalic r:id="rId33"/>
    </p:embeddedFont>
    <p:embeddedFont>
      <p:font typeface="Nuni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54">
          <p15:clr>
            <a:srgbClr val="747775"/>
          </p15:clr>
        </p15:guide>
        <p15:guide id="2" orient="horz" pos="1073">
          <p15:clr>
            <a:srgbClr val="747775"/>
          </p15:clr>
        </p15:guide>
        <p15:guide id="3" pos="7200">
          <p15:clr>
            <a:srgbClr val="747775"/>
          </p15:clr>
        </p15:guide>
        <p15:guide id="4" pos="2835">
          <p15:clr>
            <a:srgbClr val="747775"/>
          </p15:clr>
        </p15:guide>
      </p15:sldGuideLst>
    </p:ext>
    <p:ext uri="GoogleSlidesCustomDataVersion2">
      <go:slidesCustomData xmlns:go="http://customooxmlschemas.google.com/" r:id="rId38" roundtripDataSignature="AMtx7mizbi5SHQTj1Ihj9BMIxBtd+aQR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4"/>
        <p:guide pos="1073" orient="horz"/>
        <p:guide pos="7200"/>
        <p:guide pos="283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Franklin-regular.fntdata"/><Relationship Id="rId25" Type="http://schemas.openxmlformats.org/officeDocument/2006/relationships/slide" Target="slides/slide20.xml"/><Relationship Id="rId28" Type="http://schemas.openxmlformats.org/officeDocument/2006/relationships/font" Target="fonts/LibreFranklin-italic.fntdata"/><Relationship Id="rId27" Type="http://schemas.openxmlformats.org/officeDocument/2006/relationships/font" Target="fonts/LibreFrankli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nstantia-bold.fntdata"/><Relationship Id="rId30" Type="http://schemas.openxmlformats.org/officeDocument/2006/relationships/font" Target="fonts/Constantia-regular.fntdata"/><Relationship Id="rId11" Type="http://schemas.openxmlformats.org/officeDocument/2006/relationships/slide" Target="slides/slide6.xml"/><Relationship Id="rId33" Type="http://schemas.openxmlformats.org/officeDocument/2006/relationships/font" Target="fonts/Constantia-boldItalic.fntdata"/><Relationship Id="rId10" Type="http://schemas.openxmlformats.org/officeDocument/2006/relationships/slide" Target="slides/slide5.xml"/><Relationship Id="rId32" Type="http://schemas.openxmlformats.org/officeDocument/2006/relationships/font" Target="fonts/Constantia-italic.fntdata"/><Relationship Id="rId13" Type="http://schemas.openxmlformats.org/officeDocument/2006/relationships/slide" Target="slides/slide8.xml"/><Relationship Id="rId35" Type="http://schemas.openxmlformats.org/officeDocument/2006/relationships/font" Target="fonts/Nunito-bold.fntdata"/><Relationship Id="rId12" Type="http://schemas.openxmlformats.org/officeDocument/2006/relationships/slide" Target="slides/slide7.xml"/><Relationship Id="rId34" Type="http://schemas.openxmlformats.org/officeDocument/2006/relationships/font" Target="fonts/Nunito-regular.fntdata"/><Relationship Id="rId15" Type="http://schemas.openxmlformats.org/officeDocument/2006/relationships/slide" Target="slides/slide10.xml"/><Relationship Id="rId37" Type="http://schemas.openxmlformats.org/officeDocument/2006/relationships/font" Target="fonts/Nunito-boldItalic.fntdata"/><Relationship Id="rId14" Type="http://schemas.openxmlformats.org/officeDocument/2006/relationships/slide" Target="slides/slide9.xml"/><Relationship Id="rId36" Type="http://schemas.openxmlformats.org/officeDocument/2006/relationships/font" Target="fonts/Nunito-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a573449d0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g2ca573449d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394d59807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g27394d59807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a573449d0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Extension Task</a:t>
            </a:r>
            <a:endParaRPr/>
          </a:p>
        </p:txBody>
      </p:sp>
      <p:sp>
        <p:nvSpPr>
          <p:cNvPr id="226" name="Google Shape;226;g2ca573449d0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7394d59807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g27394d59807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onstant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 name="Shape 23"/>
        <p:cNvGrpSpPr/>
        <p:nvPr/>
      </p:nvGrpSpPr>
      <p:grpSpPr>
        <a:xfrm>
          <a:off x="0" y="0"/>
          <a:ext cx="0" cy="0"/>
          <a:chOff x="0" y="0"/>
          <a:chExt cx="0" cy="0"/>
        </a:xfrm>
      </p:grpSpPr>
      <p:sp>
        <p:nvSpPr>
          <p:cNvPr id="24" name="Google Shape;24;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nstant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 name="Google Shape;26;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 name="Google Shape;2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onstant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3" name="Google Shape;3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onstant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p:nvPr>
            <p:ph idx="2" type="pic"/>
          </p:nvPr>
        </p:nvSpPr>
        <p:spPr>
          <a:xfrm>
            <a:off x="5183188" y="987425"/>
            <a:ext cx="6172200" cy="4873625"/>
          </a:xfrm>
          <a:prstGeom prst="rect">
            <a:avLst/>
          </a:prstGeom>
          <a:noFill/>
          <a:ln>
            <a:noFill/>
          </a:ln>
        </p:spPr>
      </p:sp>
      <p:sp>
        <p:nvSpPr>
          <p:cNvPr id="64" name="Google Shape;6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onstantia"/>
              <a:buNone/>
              <a:defRPr b="0" i="0" sz="4400" u="none" cap="none" strike="noStrike">
                <a:solidFill>
                  <a:schemeClr val="dk1"/>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8" name="Google Shape;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9" name="Google Shape;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Libre Franklin"/>
                <a:ea typeface="Libre Franklin"/>
                <a:cs typeface="Libre Franklin"/>
                <a:sym typeface="Libre Frankl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Libre Franklin"/>
                <a:ea typeface="Libre Franklin"/>
                <a:cs typeface="Libre Franklin"/>
                <a:sym typeface="Libre Franklin"/>
              </a:defRPr>
            </a:lvl9pPr>
          </a:lstStyle>
          <a:p/>
        </p:txBody>
      </p:sp>
      <p:sp>
        <p:nvSpPr>
          <p:cNvPr id="10" name="Google Shape;1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hyperlink" Target="https://online.clickview.com.au/exchange/categories/6364/biology/videos/59854102/the-oyster-gardener-2023-" TargetMode="External"/><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hyperlink" Target="https://www.forceofnature.xyz/" TargetMode="External"/><Relationship Id="rId5" Type="http://schemas.openxmlformats.org/officeDocument/2006/relationships/hyperlink" Target="https://www.ted.com/talks/clover_hogan_what_to_do_when_climate_change_feels_unstoppable/transcript?subtitle=en&amp;language=en" TargetMode="External"/><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hyperlink" Target="https://www.sustainablescreens.au/" TargetMode="External"/><Relationship Id="rId5" Type="http://schemas.openxmlformats.org/officeDocument/2006/relationships/hyperlink" Target="https://www.sustainablescreens.au/tools-resources" TargetMode="External"/><Relationship Id="rId6" Type="http://schemas.openxmlformats.org/officeDocument/2006/relationships/image" Target="../media/image19.png"/><Relationship Id="rId7"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hyperlink" Target="https://impactguide.org/library/" TargetMode="External"/><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hyperlink" Target="https://theregenerators.org/the-oyster-gardener/" TargetMode="External"/><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hyperlink" Target="https://www.sustainablescreens.au/carbon-calculato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hyperlink" Target="https://about.abc.net.au/press-releases/abc-and-doc-society-partner-with-state-agencies-to-find-short-environment-and-climate-solutions-documentaries/" TargetMode="External"/><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0"/>
            <a:ext cx="12192000" cy="6858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pic>
        <p:nvPicPr>
          <p:cNvPr id="152" name="Google Shape;152;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3" name="Google Shape;153;p11"/>
          <p:cNvSpPr txBox="1"/>
          <p:nvPr>
            <p:ph idx="1" type="body"/>
          </p:nvPr>
        </p:nvSpPr>
        <p:spPr>
          <a:xfrm>
            <a:off x="720000" y="1703850"/>
            <a:ext cx="10791000" cy="3467700"/>
          </a:xfrm>
          <a:prstGeom prst="rect">
            <a:avLst/>
          </a:prstGeom>
          <a:noFill/>
          <a:ln>
            <a:noFill/>
          </a:ln>
        </p:spPr>
        <p:txBody>
          <a:bodyPr anchorCtr="0" anchor="ctr" bIns="45700" lIns="91425" spcFirstLastPara="1" rIns="91425" wrap="square" tIns="45700">
            <a:normAutofit lnSpcReduction="10000"/>
          </a:bodyPr>
          <a:lstStyle/>
          <a:p>
            <a:pPr indent="-196850" lvl="0" marL="228600" rtl="0" algn="l">
              <a:lnSpc>
                <a:spcPct val="115000"/>
              </a:lnSpc>
              <a:spcBef>
                <a:spcPts val="0"/>
              </a:spcBef>
              <a:spcAft>
                <a:spcPts val="0"/>
              </a:spcAft>
              <a:buClr>
                <a:schemeClr val="dk1"/>
              </a:buClr>
              <a:buSzPts val="2300"/>
              <a:buFont typeface="Nunito"/>
              <a:buChar char="•"/>
            </a:pPr>
            <a:r>
              <a:rPr i="1" lang="en-AU" sz="2300">
                <a:latin typeface="Nunito"/>
                <a:ea typeface="Nunito"/>
                <a:cs typeface="Nunito"/>
                <a:sym typeface="Nunito"/>
              </a:rPr>
              <a:t>The Oyster Gardener </a:t>
            </a:r>
            <a:r>
              <a:rPr lang="en-AU" sz="2300">
                <a:latin typeface="Nunito"/>
                <a:ea typeface="Nunito"/>
                <a:cs typeface="Nunito"/>
                <a:sym typeface="Nunito"/>
              </a:rPr>
              <a:t>premiered at the Sydney Film Festival (SFF) on June 8</a:t>
            </a:r>
            <a:r>
              <a:rPr baseline="30000" lang="en-AU" sz="2300">
                <a:latin typeface="Nunito"/>
                <a:ea typeface="Nunito"/>
                <a:cs typeface="Nunito"/>
                <a:sym typeface="Nunito"/>
              </a:rPr>
              <a:t>th</a:t>
            </a:r>
            <a:r>
              <a:rPr lang="en-AU" sz="2300">
                <a:latin typeface="Nunito"/>
                <a:ea typeface="Nunito"/>
                <a:cs typeface="Nunito"/>
                <a:sym typeface="Nunito"/>
              </a:rPr>
              <a:t> 2023, and was shortlisted for the SFF’s Sustainable Future Award.</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It became available to stream on ABC iView from Saturday 17 June, 2023. </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It was broadcast on ABC after Landline on Saturday 29 July at 4:20pm. </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SzPts val="2300"/>
              <a:buFont typeface="Nunito"/>
              <a:buChar char="•"/>
            </a:pPr>
            <a:r>
              <a:rPr lang="en-AU" sz="2300">
                <a:latin typeface="Nunito"/>
                <a:ea typeface="Nunito"/>
                <a:cs typeface="Nunito"/>
                <a:sym typeface="Nunito"/>
                <a:extLst>
                  <a:ext uri="http://customooxmlschemas.google.com/">
                    <go:slidesCustomData xmlns:go="http://customooxmlschemas.google.com/" textRoundtripDataId="16"/>
                  </a:ext>
                </a:extLst>
              </a:rPr>
              <a:t>The film is available on </a:t>
            </a:r>
            <a:r>
              <a:rPr lang="en-AU" sz="2300" u="sng">
                <a:solidFill>
                  <a:schemeClr val="hlink"/>
                </a:solidFill>
                <a:latin typeface="Nunito"/>
                <a:ea typeface="Nunito"/>
                <a:cs typeface="Nunito"/>
                <a:sym typeface="Nunito"/>
                <a:hlinkClick r:id="rId4"/>
                <a:extLst>
                  <a:ext uri="http://customooxmlschemas.google.com/">
                    <go:slidesCustomData xmlns:go="http://customooxmlschemas.google.com/" textRoundtripDataId="17"/>
                  </a:ext>
                </a:extLst>
              </a:rPr>
              <a:t>ClickView</a:t>
            </a:r>
            <a:r>
              <a:rPr lang="en-AU" sz="2300">
                <a:latin typeface="Nunito"/>
                <a:ea typeface="Nunito"/>
                <a:cs typeface="Nunito"/>
                <a:sym typeface="Nunito"/>
                <a:extLst>
                  <a:ext uri="http://customooxmlschemas.google.com/">
                    <go:slidesCustomData xmlns:go="http://customooxmlschemas.google.com/" textRoundtripDataId="18"/>
                  </a:ext>
                </a:extLst>
              </a:rPr>
              <a:t> for Australian schools to access.</a:t>
            </a:r>
            <a:endParaRPr sz="2300">
              <a:latin typeface="Nunito"/>
              <a:ea typeface="Nunito"/>
              <a:cs typeface="Nunito"/>
              <a:sym typeface="Nunito"/>
            </a:endParaRPr>
          </a:p>
        </p:txBody>
      </p:sp>
      <p:pic>
        <p:nvPicPr>
          <p:cNvPr id="154" name="Google Shape;154;p11"/>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pic>
        <p:nvPicPr>
          <p:cNvPr id="159" name="Google Shape;159;p1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0" name="Google Shape;160;p12"/>
          <p:cNvSpPr txBox="1"/>
          <p:nvPr>
            <p:ph idx="1" type="body"/>
          </p:nvPr>
        </p:nvSpPr>
        <p:spPr>
          <a:xfrm>
            <a:off x="720000" y="1703850"/>
            <a:ext cx="10810500" cy="3710400"/>
          </a:xfrm>
          <a:prstGeom prst="rect">
            <a:avLst/>
          </a:prstGeom>
          <a:noFill/>
          <a:ln>
            <a:noFill/>
          </a:ln>
        </p:spPr>
        <p:txBody>
          <a:bodyPr anchorCtr="0" anchor="ctr" bIns="45700" lIns="91425" spcFirstLastPara="1" rIns="91425" wrap="square" tIns="45700">
            <a:normAutofit lnSpcReduction="10000"/>
          </a:bodyPr>
          <a:lstStyle/>
          <a:p>
            <a:pPr indent="-1968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A documentary film is a film which concerns factual topics and information about the real world.</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‘Documentary conventions’ are elements that you expect to see when you watch a documentary.</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Think about documentaries you have seen – what elements did you see across them all? This can include mockumentaries, which also use these elements but for comedic purposes.</a:t>
            </a:r>
            <a:endParaRPr sz="2300">
              <a:latin typeface="Nunito"/>
              <a:ea typeface="Nunito"/>
              <a:cs typeface="Nunito"/>
              <a:sym typeface="Nunito"/>
            </a:endParaRPr>
          </a:p>
        </p:txBody>
      </p:sp>
      <p:pic>
        <p:nvPicPr>
          <p:cNvPr id="161" name="Google Shape;161;p12"/>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5" name="Shape 165"/>
        <p:cNvGrpSpPr/>
        <p:nvPr/>
      </p:nvGrpSpPr>
      <p:grpSpPr>
        <a:xfrm>
          <a:off x="0" y="0"/>
          <a:ext cx="0" cy="0"/>
          <a:chOff x="0" y="0"/>
          <a:chExt cx="0" cy="0"/>
        </a:xfrm>
      </p:grpSpPr>
      <p:pic>
        <p:nvPicPr>
          <p:cNvPr id="166" name="Google Shape;166;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67" name="Google Shape;167;p13"/>
          <p:cNvSpPr txBox="1"/>
          <p:nvPr>
            <p:ph idx="1" type="body"/>
          </p:nvPr>
        </p:nvSpPr>
        <p:spPr>
          <a:xfrm>
            <a:off x="726500" y="1703850"/>
            <a:ext cx="10369200" cy="4570200"/>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115000"/>
              </a:lnSpc>
              <a:spcBef>
                <a:spcPts val="0"/>
              </a:spcBef>
              <a:spcAft>
                <a:spcPts val="0"/>
              </a:spcAft>
              <a:buClr>
                <a:schemeClr val="dk1"/>
              </a:buClr>
              <a:buSzPts val="2400"/>
              <a:buNone/>
            </a:pPr>
            <a:r>
              <a:rPr lang="en-AU" sz="2300">
                <a:latin typeface="Nunito"/>
                <a:ea typeface="Nunito"/>
                <a:cs typeface="Nunito"/>
                <a:sym typeface="Nunito"/>
              </a:rPr>
              <a:t>Some examples of documentary conventions </a:t>
            </a:r>
            <a:br>
              <a:rPr lang="en-AU" sz="2300">
                <a:latin typeface="Nunito"/>
                <a:ea typeface="Nunito"/>
                <a:cs typeface="Nunito"/>
                <a:sym typeface="Nunito"/>
              </a:rPr>
            </a:br>
            <a:r>
              <a:rPr lang="en-AU" sz="2300">
                <a:latin typeface="Nunito"/>
                <a:ea typeface="Nunito"/>
                <a:cs typeface="Nunito"/>
                <a:sym typeface="Nunito"/>
              </a:rPr>
              <a:t>include:</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voice-overs</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Interviews (direct and indirect)</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Subtle editing</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Archival footage and photographs</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real people</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Exposition</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Use of text and titles</a:t>
            </a: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Montage</a:t>
            </a:r>
            <a:endParaRPr sz="2300">
              <a:latin typeface="Nunito"/>
              <a:ea typeface="Nunito"/>
              <a:cs typeface="Nunito"/>
              <a:sym typeface="Nunito"/>
            </a:endParaRPr>
          </a:p>
        </p:txBody>
      </p:sp>
      <p:grpSp>
        <p:nvGrpSpPr>
          <p:cNvPr id="168" name="Google Shape;168;p13"/>
          <p:cNvGrpSpPr/>
          <p:nvPr/>
        </p:nvGrpSpPr>
        <p:grpSpPr>
          <a:xfrm>
            <a:off x="7750521" y="1703861"/>
            <a:ext cx="3979973" cy="4635584"/>
            <a:chOff x="8459299" y="2156901"/>
            <a:chExt cx="3402850" cy="3891198"/>
          </a:xfrm>
        </p:grpSpPr>
        <p:pic>
          <p:nvPicPr>
            <p:cNvPr id="169" name="Google Shape;169;p13"/>
            <p:cNvPicPr preferRelativeResize="0"/>
            <p:nvPr/>
          </p:nvPicPr>
          <p:blipFill rotWithShape="1">
            <a:blip r:embed="rId4">
              <a:alphaModFix/>
            </a:blip>
            <a:srcRect b="0" l="0" r="0" t="0"/>
            <a:stretch/>
          </p:blipFill>
          <p:spPr>
            <a:xfrm>
              <a:off x="8459299" y="4091365"/>
              <a:ext cx="3402850" cy="1956734"/>
            </a:xfrm>
            <a:prstGeom prst="rect">
              <a:avLst/>
            </a:prstGeom>
            <a:noFill/>
            <a:ln>
              <a:noFill/>
            </a:ln>
          </p:spPr>
        </p:pic>
        <p:pic>
          <p:nvPicPr>
            <p:cNvPr id="170" name="Google Shape;170;p13"/>
            <p:cNvPicPr preferRelativeResize="0"/>
            <p:nvPr/>
          </p:nvPicPr>
          <p:blipFill rotWithShape="1">
            <a:blip r:embed="rId5">
              <a:alphaModFix/>
            </a:blip>
            <a:srcRect b="0" l="2241" r="2668" t="0"/>
            <a:stretch/>
          </p:blipFill>
          <p:spPr>
            <a:xfrm>
              <a:off x="8459299" y="2156901"/>
              <a:ext cx="3402850" cy="1731533"/>
            </a:xfrm>
            <a:prstGeom prst="rect">
              <a:avLst/>
            </a:prstGeom>
            <a:noFill/>
            <a:ln>
              <a:noFill/>
            </a:ln>
          </p:spPr>
        </p:pic>
      </p:grpSp>
      <p:pic>
        <p:nvPicPr>
          <p:cNvPr id="171" name="Google Shape;171;p13"/>
          <p:cNvPicPr preferRelativeResize="0"/>
          <p:nvPr/>
        </p:nvPicPr>
        <p:blipFill rotWithShape="1">
          <a:blip r:embed="rId6">
            <a:alphaModFix/>
          </a:blip>
          <a:srcRect b="0" l="0" r="0" t="0"/>
          <a:stretch/>
        </p:blipFill>
        <p:spPr>
          <a:xfrm>
            <a:off x="0" y="0"/>
            <a:ext cx="12192000" cy="1270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pic>
        <p:nvPicPr>
          <p:cNvPr id="176" name="Google Shape;176;p15"/>
          <p:cNvPicPr preferRelativeResize="0"/>
          <p:nvPr/>
        </p:nvPicPr>
        <p:blipFill rotWithShape="1">
          <a:blip r:embed="rId3">
            <a:alphaModFix amt="50000"/>
          </a:blip>
          <a:srcRect b="0" l="5628" r="1017" t="0"/>
          <a:stretch/>
        </p:blipFill>
        <p:spPr>
          <a:xfrm>
            <a:off x="810450" y="-200"/>
            <a:ext cx="11381549" cy="6858000"/>
          </a:xfrm>
          <a:prstGeom prst="rect">
            <a:avLst/>
          </a:prstGeom>
          <a:noFill/>
          <a:ln>
            <a:noFill/>
          </a:ln>
        </p:spPr>
      </p:pic>
      <p:sp>
        <p:nvSpPr>
          <p:cNvPr id="177" name="Google Shape;177;p15"/>
          <p:cNvSpPr txBox="1"/>
          <p:nvPr>
            <p:ph idx="1" type="body"/>
          </p:nvPr>
        </p:nvSpPr>
        <p:spPr>
          <a:xfrm>
            <a:off x="4500000" y="1694100"/>
            <a:ext cx="6607800" cy="3469800"/>
          </a:xfrm>
          <a:prstGeom prst="rect">
            <a:avLst/>
          </a:prstGeom>
          <a:noFill/>
          <a:ln>
            <a:noFill/>
          </a:ln>
        </p:spPr>
        <p:txBody>
          <a:bodyPr anchorCtr="0" anchor="ctr" bIns="45700" lIns="91425" spcFirstLastPara="1" rIns="91425" wrap="square" tIns="45700">
            <a:normAutofit/>
          </a:bodyPr>
          <a:lstStyle/>
          <a:p>
            <a:pPr indent="-203200" lvl="0" marL="228600" rtl="0" algn="l">
              <a:lnSpc>
                <a:spcPct val="90000"/>
              </a:lnSpc>
              <a:spcBef>
                <a:spcPts val="0"/>
              </a:spcBef>
              <a:spcAft>
                <a:spcPts val="0"/>
              </a:spcAft>
              <a:buClr>
                <a:schemeClr val="dk1"/>
              </a:buClr>
              <a:buSzPts val="2400"/>
              <a:buFont typeface="Nunito"/>
              <a:buChar char="•"/>
            </a:pPr>
            <a:r>
              <a:rPr lang="en-AU" sz="2400">
                <a:latin typeface="Nunito"/>
                <a:ea typeface="Nunito"/>
                <a:cs typeface="Nunito"/>
                <a:sym typeface="Nunito"/>
              </a:rPr>
              <a:t>Who is the protagonist in this narrative?</a:t>
            </a:r>
            <a:br>
              <a:rPr lang="en-AU" sz="2400">
                <a:latin typeface="Nunito"/>
                <a:ea typeface="Nunito"/>
                <a:cs typeface="Nunito"/>
                <a:sym typeface="Nunito"/>
              </a:rPr>
            </a:br>
            <a:endParaRPr sz="2400">
              <a:latin typeface="Nunito"/>
              <a:ea typeface="Nunito"/>
              <a:cs typeface="Nunito"/>
              <a:sym typeface="Nunito"/>
            </a:endParaRPr>
          </a:p>
          <a:p>
            <a:pPr indent="-203200" lvl="0" marL="228600" rtl="0" algn="l">
              <a:lnSpc>
                <a:spcPct val="90000"/>
              </a:lnSpc>
              <a:spcBef>
                <a:spcPts val="1000"/>
              </a:spcBef>
              <a:spcAft>
                <a:spcPts val="0"/>
              </a:spcAft>
              <a:buClr>
                <a:schemeClr val="dk1"/>
              </a:buClr>
              <a:buSzPts val="2400"/>
              <a:buFont typeface="Nunito"/>
              <a:buChar char="•"/>
            </a:pPr>
            <a:r>
              <a:rPr lang="en-AU" sz="2400">
                <a:latin typeface="Nunito"/>
                <a:ea typeface="Nunito"/>
                <a:cs typeface="Nunito"/>
                <a:sym typeface="Nunito"/>
              </a:rPr>
              <a:t>What are the main themes being conveyed?</a:t>
            </a:r>
            <a:br>
              <a:rPr lang="en-AU" sz="2400">
                <a:latin typeface="Nunito"/>
                <a:ea typeface="Nunito"/>
                <a:cs typeface="Nunito"/>
                <a:sym typeface="Nunito"/>
              </a:rPr>
            </a:br>
            <a:endParaRPr sz="2400">
              <a:latin typeface="Nunito"/>
              <a:ea typeface="Nunito"/>
              <a:cs typeface="Nunito"/>
              <a:sym typeface="Nunito"/>
            </a:endParaRPr>
          </a:p>
          <a:p>
            <a:pPr indent="-203200" lvl="0" marL="228600" rtl="0" algn="l">
              <a:lnSpc>
                <a:spcPct val="90000"/>
              </a:lnSpc>
              <a:spcBef>
                <a:spcPts val="1000"/>
              </a:spcBef>
              <a:spcAft>
                <a:spcPts val="0"/>
              </a:spcAft>
              <a:buClr>
                <a:schemeClr val="dk1"/>
              </a:buClr>
              <a:buSzPts val="2400"/>
              <a:buFont typeface="Nunito"/>
              <a:buChar char="•"/>
            </a:pPr>
            <a:r>
              <a:rPr lang="en-AU" sz="2400">
                <a:latin typeface="Nunito"/>
                <a:ea typeface="Nunito"/>
                <a:cs typeface="Nunito"/>
                <a:sym typeface="Nunito"/>
              </a:rPr>
              <a:t>Provide 3 examples of documentary conventions which were used in the film.</a:t>
            </a:r>
            <a:br>
              <a:rPr lang="en-AU" sz="2400">
                <a:latin typeface="Nunito"/>
                <a:ea typeface="Nunito"/>
                <a:cs typeface="Nunito"/>
                <a:sym typeface="Nunito"/>
              </a:rPr>
            </a:br>
            <a:endParaRPr sz="2400">
              <a:latin typeface="Nunito"/>
              <a:ea typeface="Nunito"/>
              <a:cs typeface="Nunito"/>
              <a:sym typeface="Nunito"/>
            </a:endParaRPr>
          </a:p>
          <a:p>
            <a:pPr indent="-203200" lvl="0" marL="228600" rtl="0" algn="l">
              <a:lnSpc>
                <a:spcPct val="90000"/>
              </a:lnSpc>
              <a:spcBef>
                <a:spcPts val="1000"/>
              </a:spcBef>
              <a:spcAft>
                <a:spcPts val="0"/>
              </a:spcAft>
              <a:buClr>
                <a:schemeClr val="dk1"/>
              </a:buClr>
              <a:buSzPts val="2400"/>
              <a:buFont typeface="Nunito"/>
              <a:buChar char="•"/>
            </a:pPr>
            <a:r>
              <a:rPr lang="en-AU" sz="2400">
                <a:latin typeface="Nunito"/>
                <a:ea typeface="Nunito"/>
                <a:cs typeface="Nunito"/>
                <a:sym typeface="Nunito"/>
              </a:rPr>
              <a:t>At the end, summarise what Jolie wanted to do and what she accomplished.</a:t>
            </a:r>
            <a:endParaRPr sz="2400">
              <a:latin typeface="Nunito"/>
              <a:ea typeface="Nunito"/>
              <a:cs typeface="Nunito"/>
              <a:sym typeface="Nunito"/>
            </a:endParaRPr>
          </a:p>
        </p:txBody>
      </p:sp>
      <p:pic>
        <p:nvPicPr>
          <p:cNvPr id="178" name="Google Shape;178;p15"/>
          <p:cNvPicPr preferRelativeResize="0"/>
          <p:nvPr/>
        </p:nvPicPr>
        <p:blipFill rotWithShape="1">
          <a:blip r:embed="rId4">
            <a:alphaModFix/>
          </a:blip>
          <a:srcRect b="0" l="0" r="0" t="0"/>
          <a:stretch/>
        </p:blipFill>
        <p:spPr>
          <a:xfrm>
            <a:off x="0" y="0"/>
            <a:ext cx="3860973"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pic>
        <p:nvPicPr>
          <p:cNvPr id="183" name="Google Shape;183;p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84" name="Google Shape;184;p16"/>
          <p:cNvSpPr txBox="1"/>
          <p:nvPr>
            <p:ph idx="1" type="body"/>
          </p:nvPr>
        </p:nvSpPr>
        <p:spPr>
          <a:xfrm>
            <a:off x="720000" y="1703850"/>
            <a:ext cx="10804200" cy="4625400"/>
          </a:xfrm>
          <a:prstGeom prst="rect">
            <a:avLst/>
          </a:prstGeom>
          <a:noFill/>
          <a:ln>
            <a:noFill/>
          </a:ln>
        </p:spPr>
        <p:txBody>
          <a:bodyPr anchorCtr="0" anchor="t" bIns="45700" lIns="91425" spcFirstLastPara="1" rIns="91425" wrap="square" tIns="45700">
            <a:normAutofit fontScale="85000" lnSpcReduction="10000"/>
          </a:bodyPr>
          <a:lstStyle/>
          <a:p>
            <a:pPr indent="-174942" lvl="0" marL="228600" rtl="0" algn="l">
              <a:lnSpc>
                <a:spcPct val="115000"/>
              </a:lnSpc>
              <a:spcBef>
                <a:spcPts val="0"/>
              </a:spcBef>
              <a:spcAft>
                <a:spcPts val="0"/>
              </a:spcAft>
              <a:buClr>
                <a:schemeClr val="dk1"/>
              </a:buClr>
              <a:buSzPct val="100000"/>
              <a:buFont typeface="Nunito"/>
              <a:buChar char="•"/>
            </a:pPr>
            <a:r>
              <a:rPr lang="en-AU" sz="2300">
                <a:latin typeface="Nunito"/>
                <a:ea typeface="Nunito"/>
                <a:cs typeface="Nunito"/>
                <a:sym typeface="Nunito"/>
              </a:rPr>
              <a:t>What narrative structure does this film follow? Plot out the key points against this structure.</a:t>
            </a:r>
            <a:br>
              <a:rPr lang="en-AU" sz="2300">
                <a:latin typeface="Nunito"/>
                <a:ea typeface="Nunito"/>
                <a:cs typeface="Nunito"/>
                <a:sym typeface="Nunito"/>
              </a:rPr>
            </a:br>
            <a:endParaRPr sz="2300">
              <a:latin typeface="Nunito"/>
              <a:ea typeface="Nunito"/>
              <a:cs typeface="Nunito"/>
              <a:sym typeface="Nunito"/>
            </a:endParaRPr>
          </a:p>
          <a:p>
            <a:pPr indent="-174942" lvl="0" marL="228600" rtl="0" algn="l">
              <a:lnSpc>
                <a:spcPct val="115000"/>
              </a:lnSpc>
              <a:spcBef>
                <a:spcPts val="1000"/>
              </a:spcBef>
              <a:spcAft>
                <a:spcPts val="0"/>
              </a:spcAft>
              <a:buClr>
                <a:schemeClr val="dk1"/>
              </a:buClr>
              <a:buSzPct val="100000"/>
              <a:buFont typeface="Nunito"/>
              <a:buChar char="•"/>
            </a:pPr>
            <a:r>
              <a:rPr lang="en-AU" sz="2300">
                <a:latin typeface="Nunito"/>
                <a:ea typeface="Nunito"/>
                <a:cs typeface="Nunito"/>
                <a:sym typeface="Nunito"/>
              </a:rPr>
              <a:t>Discuss how the use of camera angles, shot types and movement help to engage audiences in the film.</a:t>
            </a:r>
            <a:br>
              <a:rPr lang="en-AU" sz="2300">
                <a:latin typeface="Nunito"/>
                <a:ea typeface="Nunito"/>
                <a:cs typeface="Nunito"/>
                <a:sym typeface="Nunito"/>
              </a:rPr>
            </a:br>
            <a:endParaRPr sz="2300">
              <a:latin typeface="Nunito"/>
              <a:ea typeface="Nunito"/>
              <a:cs typeface="Nunito"/>
              <a:sym typeface="Nunito"/>
            </a:endParaRPr>
          </a:p>
          <a:p>
            <a:pPr indent="-174942" lvl="0" marL="228600" rtl="0" algn="l">
              <a:lnSpc>
                <a:spcPct val="115000"/>
              </a:lnSpc>
              <a:spcBef>
                <a:spcPts val="1000"/>
              </a:spcBef>
              <a:spcAft>
                <a:spcPts val="0"/>
              </a:spcAft>
              <a:buClr>
                <a:schemeClr val="dk1"/>
              </a:buClr>
              <a:buSzPct val="100000"/>
              <a:buFont typeface="Nunito"/>
              <a:buChar char="•"/>
            </a:pPr>
            <a:r>
              <a:rPr lang="en-AU" sz="2300">
                <a:latin typeface="Nunito"/>
                <a:ea typeface="Nunito"/>
                <a:cs typeface="Nunito"/>
                <a:sym typeface="Nunito"/>
              </a:rPr>
              <a:t>What kinds of graphics were used? What impact do you think this had?</a:t>
            </a:r>
            <a:br>
              <a:rPr lang="en-AU" sz="2300">
                <a:latin typeface="Nunito"/>
                <a:ea typeface="Nunito"/>
                <a:cs typeface="Nunito"/>
                <a:sym typeface="Nunito"/>
              </a:rPr>
            </a:br>
            <a:endParaRPr sz="2300">
              <a:latin typeface="Nunito"/>
              <a:ea typeface="Nunito"/>
              <a:cs typeface="Nunito"/>
              <a:sym typeface="Nunito"/>
            </a:endParaRPr>
          </a:p>
          <a:p>
            <a:pPr indent="-174942" lvl="0" marL="228600" rtl="0" algn="l">
              <a:lnSpc>
                <a:spcPct val="115000"/>
              </a:lnSpc>
              <a:spcBef>
                <a:spcPts val="1000"/>
              </a:spcBef>
              <a:spcAft>
                <a:spcPts val="0"/>
              </a:spcAft>
              <a:buClr>
                <a:schemeClr val="dk1"/>
              </a:buClr>
              <a:buSzPct val="100000"/>
              <a:buFont typeface="Nunito"/>
              <a:buChar char="•"/>
            </a:pPr>
            <a:r>
              <a:rPr lang="en-AU" sz="2300">
                <a:latin typeface="Nunito"/>
                <a:ea typeface="Nunito"/>
                <a:cs typeface="Nunito"/>
                <a:sym typeface="Nunito"/>
              </a:rPr>
              <a:t>Describe the use of diegetic and non-diegetic sound. What emotions does this help convey to audiences?</a:t>
            </a:r>
            <a:br>
              <a:rPr lang="en-AU" sz="2300">
                <a:latin typeface="Nunito"/>
                <a:ea typeface="Nunito"/>
                <a:cs typeface="Nunito"/>
                <a:sym typeface="Nunito"/>
              </a:rPr>
            </a:br>
            <a:endParaRPr sz="2300">
              <a:latin typeface="Nunito"/>
              <a:ea typeface="Nunito"/>
              <a:cs typeface="Nunito"/>
              <a:sym typeface="Nunito"/>
            </a:endParaRPr>
          </a:p>
          <a:p>
            <a:pPr indent="-174942" lvl="0" marL="228600" rtl="0" algn="l">
              <a:lnSpc>
                <a:spcPct val="115000"/>
              </a:lnSpc>
              <a:spcBef>
                <a:spcPts val="1000"/>
              </a:spcBef>
              <a:spcAft>
                <a:spcPts val="0"/>
              </a:spcAft>
              <a:buClr>
                <a:schemeClr val="dk1"/>
              </a:buClr>
              <a:buSzPct val="100000"/>
              <a:buFont typeface="Nunito"/>
              <a:buChar char="•"/>
            </a:pPr>
            <a:r>
              <a:rPr lang="en-AU" sz="2300">
                <a:latin typeface="Nunito"/>
                <a:ea typeface="Nunito"/>
                <a:cs typeface="Nunito"/>
                <a:sym typeface="Nunito"/>
              </a:rPr>
              <a:t>Describe the mise en scene used in the film and other details such as time of day, the places filmed in etc. What does this tell audiences about the characters and the story? </a:t>
            </a:r>
            <a:endParaRPr sz="2300">
              <a:latin typeface="Nunito"/>
              <a:ea typeface="Nunito"/>
              <a:cs typeface="Nunito"/>
              <a:sym typeface="Nunito"/>
            </a:endParaRPr>
          </a:p>
        </p:txBody>
      </p:sp>
      <p:pic>
        <p:nvPicPr>
          <p:cNvPr id="185" name="Google Shape;185;p16"/>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pic>
        <p:nvPicPr>
          <p:cNvPr id="190" name="Google Shape;190;p1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1" name="Google Shape;191;p17"/>
          <p:cNvSpPr txBox="1"/>
          <p:nvPr>
            <p:ph idx="1" type="body"/>
          </p:nvPr>
        </p:nvSpPr>
        <p:spPr>
          <a:xfrm>
            <a:off x="720000" y="1703850"/>
            <a:ext cx="10810500" cy="4602900"/>
          </a:xfrm>
          <a:prstGeom prst="rect">
            <a:avLst/>
          </a:prstGeom>
          <a:noFill/>
          <a:ln>
            <a:noFill/>
          </a:ln>
        </p:spPr>
        <p:txBody>
          <a:bodyPr anchorCtr="0" anchor="ctr" bIns="45700" lIns="91425" spcFirstLastPara="1" rIns="91425" wrap="square" tIns="45700">
            <a:noAutofit/>
          </a:bodyPr>
          <a:lstStyle/>
          <a:p>
            <a:pPr indent="-203200" lvl="0" marL="228600" rtl="0" algn="l">
              <a:lnSpc>
                <a:spcPct val="115000"/>
              </a:lnSpc>
              <a:spcBef>
                <a:spcPts val="1000"/>
              </a:spcBef>
              <a:spcAft>
                <a:spcPts val="0"/>
              </a:spcAft>
              <a:buClr>
                <a:schemeClr val="dk1"/>
              </a:buClr>
              <a:buSzPts val="2000"/>
              <a:buFont typeface="Nunito"/>
              <a:buChar char="•"/>
            </a:pPr>
            <a:r>
              <a:rPr lang="en-AU" sz="2000">
                <a:latin typeface="Nunito"/>
                <a:ea typeface="Nunito"/>
                <a:cs typeface="Nunito"/>
                <a:sym typeface="Nunito"/>
              </a:rPr>
              <a:t>The social context of a film influences how we interpret and understand it.</a:t>
            </a:r>
            <a:r>
              <a:rPr lang="en-AU" sz="2000">
                <a:latin typeface="Nunito"/>
                <a:ea typeface="Nunito"/>
                <a:cs typeface="Nunito"/>
                <a:sym typeface="Nunito"/>
                <a:extLst>
                  <a:ext uri="http://customooxmlschemas.google.com/">
                    <go:slidesCustomData xmlns:go="http://customooxmlschemas.google.com/" textRoundtripDataId="19"/>
                  </a:ext>
                </a:extLst>
              </a:rPr>
              <a:t> </a:t>
            </a:r>
            <a:r>
              <a:rPr lang="en-AU" sz="2000">
                <a:latin typeface="Nunito"/>
                <a:ea typeface="Nunito"/>
                <a:cs typeface="Nunito"/>
                <a:sym typeface="Nunito"/>
              </a:rPr>
              <a:t>Issues su</a:t>
            </a:r>
            <a:r>
              <a:rPr lang="en-AU" sz="2000">
                <a:latin typeface="Nunito"/>
                <a:ea typeface="Nunito"/>
                <a:cs typeface="Nunito"/>
                <a:sym typeface="Nunito"/>
              </a:rPr>
              <a:t>ch as environmentalism are quite large and dominant topics of public discourse, particularly over the last 10 years. </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115000"/>
              </a:lnSpc>
              <a:spcBef>
                <a:spcPts val="1000"/>
              </a:spcBef>
              <a:spcAft>
                <a:spcPts val="0"/>
              </a:spcAft>
              <a:buClr>
                <a:schemeClr val="dk1"/>
              </a:buClr>
              <a:buSzPts val="2000"/>
              <a:buFont typeface="Nunito"/>
              <a:buChar char="•"/>
            </a:pPr>
            <a:r>
              <a:rPr lang="en-AU" sz="2000">
                <a:latin typeface="Nunito"/>
                <a:ea typeface="Nunito"/>
                <a:cs typeface="Nunito"/>
                <a:sym typeface="Nunito"/>
              </a:rPr>
              <a:t>How would prior knowledge affect the way someone understands this film?</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115000"/>
              </a:lnSpc>
              <a:spcBef>
                <a:spcPts val="1000"/>
              </a:spcBef>
              <a:spcAft>
                <a:spcPts val="0"/>
              </a:spcAft>
              <a:buClr>
                <a:schemeClr val="dk1"/>
              </a:buClr>
              <a:buSzPts val="2000"/>
              <a:buFont typeface="Nunito"/>
              <a:buChar char="•"/>
            </a:pPr>
            <a:r>
              <a:rPr lang="en-AU" sz="2000">
                <a:latin typeface="Nunito"/>
                <a:ea typeface="Nunito"/>
                <a:cs typeface="Nunito"/>
                <a:sym typeface="Nunito"/>
              </a:rPr>
              <a:t>Using Hall’s theory of dominant, negotiated, and oppositional readings, identify which specific audiences would fit into each of those categories. Which audience groups would have agreed with the filmmakers and had a dominant reading? Why? Then, negotiated and oppositional.</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115000"/>
              </a:lnSpc>
              <a:spcBef>
                <a:spcPts val="1000"/>
              </a:spcBef>
              <a:spcAft>
                <a:spcPts val="0"/>
              </a:spcAft>
              <a:buClr>
                <a:schemeClr val="dk1"/>
              </a:buClr>
              <a:buSzPts val="2000"/>
              <a:buFont typeface="Nunito"/>
              <a:buChar char="•"/>
            </a:pPr>
            <a:r>
              <a:rPr lang="en-AU" sz="2000">
                <a:latin typeface="Nunito"/>
                <a:ea typeface="Nunito"/>
                <a:cs typeface="Nunito"/>
                <a:sym typeface="Nunito"/>
              </a:rPr>
              <a:t>How are audiences able to consume this film? How might that impact their engagement?</a:t>
            </a:r>
            <a:endParaRPr sz="2000">
              <a:latin typeface="Nunito"/>
              <a:ea typeface="Nunito"/>
              <a:cs typeface="Nunito"/>
              <a:sym typeface="Nunito"/>
            </a:endParaRPr>
          </a:p>
        </p:txBody>
      </p:sp>
      <p:pic>
        <p:nvPicPr>
          <p:cNvPr id="192" name="Google Shape;192;p17"/>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pic>
        <p:nvPicPr>
          <p:cNvPr id="197" name="Google Shape;197;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98" name="Google Shape;198;p18"/>
          <p:cNvSpPr txBox="1"/>
          <p:nvPr>
            <p:ph idx="1" type="body"/>
          </p:nvPr>
        </p:nvSpPr>
        <p:spPr>
          <a:xfrm>
            <a:off x="720000" y="1703850"/>
            <a:ext cx="10710000" cy="4609500"/>
          </a:xfrm>
          <a:prstGeom prst="rect">
            <a:avLst/>
          </a:prstGeom>
          <a:noFill/>
          <a:ln>
            <a:noFill/>
          </a:ln>
        </p:spPr>
        <p:txBody>
          <a:bodyPr anchorCtr="0" anchor="ctr" bIns="45700" lIns="91425" spcFirstLastPara="1" rIns="91425" wrap="square" tIns="45700">
            <a:normAutofit fontScale="62500" lnSpcReduction="10000"/>
          </a:bodyPr>
          <a:lstStyle/>
          <a:p>
            <a:pPr indent="-161925" lvl="0" marL="228600" rtl="0" algn="l">
              <a:lnSpc>
                <a:spcPct val="115000"/>
              </a:lnSpc>
              <a:spcBef>
                <a:spcPts val="0"/>
              </a:spcBef>
              <a:spcAft>
                <a:spcPts val="0"/>
              </a:spcAft>
              <a:buClr>
                <a:schemeClr val="dk1"/>
              </a:buClr>
              <a:buSzPct val="100000"/>
              <a:buFont typeface="Nunito"/>
              <a:buChar char="•"/>
            </a:pPr>
            <a:r>
              <a:rPr lang="en-AU">
                <a:latin typeface="Nunito"/>
                <a:ea typeface="Nunito"/>
                <a:cs typeface="Nunito"/>
                <a:sym typeface="Nunito"/>
              </a:rPr>
              <a:t>With a major rise in the discussion of environmentalism in the last 10 years, there has also been a rise in eco-anxiety.</a:t>
            </a:r>
            <a:br>
              <a:rPr lang="en-AU">
                <a:latin typeface="Nunito"/>
                <a:ea typeface="Nunito"/>
                <a:cs typeface="Nunito"/>
                <a:sym typeface="Nunito"/>
              </a:rPr>
            </a:br>
            <a:endParaRPr>
              <a:latin typeface="Nunito"/>
              <a:ea typeface="Nunito"/>
              <a:cs typeface="Nunito"/>
              <a:sym typeface="Nunito"/>
            </a:endParaRPr>
          </a:p>
          <a:p>
            <a:pPr indent="-161925" lvl="0" marL="228600" rtl="0" algn="l">
              <a:lnSpc>
                <a:spcPct val="115000"/>
              </a:lnSpc>
              <a:spcBef>
                <a:spcPts val="1000"/>
              </a:spcBef>
              <a:spcAft>
                <a:spcPts val="0"/>
              </a:spcAft>
              <a:buClr>
                <a:schemeClr val="dk1"/>
              </a:buClr>
              <a:buSzPct val="100000"/>
              <a:buFont typeface="Nunito"/>
              <a:buChar char="•"/>
            </a:pPr>
            <a:r>
              <a:rPr lang="en-AU">
                <a:latin typeface="Nunito"/>
                <a:ea typeface="Nunito"/>
                <a:cs typeface="Nunito"/>
                <a:sym typeface="Nunito"/>
              </a:rPr>
              <a:t>A global survey found that 70% of </a:t>
            </a:r>
            <a:r>
              <a:rPr lang="en-AU">
                <a:latin typeface="Nunito"/>
                <a:ea typeface="Nunito"/>
                <a:cs typeface="Nunito"/>
                <a:sym typeface="Nunito"/>
                <a:extLst>
                  <a:ext uri="http://customooxmlschemas.google.com/">
                    <go:slidesCustomData xmlns:go="http://customooxmlschemas.google.com/" textRoundtripDataId="20"/>
                  </a:ext>
                </a:extLst>
              </a:rPr>
              <a:t>young people feel hopeless in the face of the climate crisis.</a:t>
            </a:r>
            <a:br>
              <a:rPr lang="en-AU">
                <a:latin typeface="Nunito"/>
                <a:ea typeface="Nunito"/>
                <a:cs typeface="Nunito"/>
                <a:sym typeface="Nunito"/>
              </a:rPr>
            </a:br>
            <a:endParaRPr>
              <a:latin typeface="Nunito"/>
              <a:ea typeface="Nunito"/>
              <a:cs typeface="Nunito"/>
              <a:sym typeface="Nunito"/>
            </a:endParaRPr>
          </a:p>
          <a:p>
            <a:pPr indent="-161925" lvl="0" marL="228600" rtl="0" algn="l">
              <a:lnSpc>
                <a:spcPct val="115000"/>
              </a:lnSpc>
              <a:spcBef>
                <a:spcPts val="1000"/>
              </a:spcBef>
              <a:spcAft>
                <a:spcPts val="0"/>
              </a:spcAft>
              <a:buClr>
                <a:schemeClr val="dk1"/>
              </a:buClr>
              <a:buSzPct val="100000"/>
              <a:buFont typeface="Nunito"/>
              <a:buChar char="•"/>
            </a:pPr>
            <a:r>
              <a:rPr lang="en-AU">
                <a:latin typeface="Nunito"/>
                <a:ea typeface="Nunito"/>
                <a:cs typeface="Nunito"/>
                <a:sym typeface="Nunito"/>
                <a:extLst>
                  <a:ext uri="http://customooxmlschemas.google.com/">
                    <go:slidesCustomData xmlns:go="http://customooxmlschemas.google.com/" textRoundtripDataId="21"/>
                  </a:ext>
                </a:extLst>
              </a:rPr>
              <a:t>More research is also coming out to support how important collective action is to transform feelings of distress and anxiety around the climate crisis.  </a:t>
            </a:r>
            <a:br>
              <a:rPr lang="en-AU">
                <a:latin typeface="Nunito"/>
                <a:ea typeface="Nunito"/>
                <a:cs typeface="Nunito"/>
                <a:sym typeface="Nunito"/>
              </a:rPr>
            </a:br>
            <a:endParaRPr>
              <a:latin typeface="Nunito"/>
              <a:ea typeface="Nunito"/>
              <a:cs typeface="Nunito"/>
              <a:sym typeface="Nunito"/>
            </a:endParaRPr>
          </a:p>
          <a:p>
            <a:pPr indent="-161925" lvl="0" marL="228600" rtl="0" algn="l">
              <a:lnSpc>
                <a:spcPct val="115000"/>
              </a:lnSpc>
              <a:spcBef>
                <a:spcPts val="1000"/>
              </a:spcBef>
              <a:spcAft>
                <a:spcPts val="0"/>
              </a:spcAft>
              <a:buClr>
                <a:schemeClr val="dk1"/>
              </a:buClr>
              <a:buSzPct val="100000"/>
              <a:buFont typeface="Nunito"/>
              <a:buChar char="•"/>
            </a:pPr>
            <a:r>
              <a:rPr lang="en-AU">
                <a:latin typeface="Nunito"/>
                <a:ea typeface="Nunito"/>
                <a:cs typeface="Nunito"/>
                <a:sym typeface="Nunito"/>
              </a:rPr>
              <a:t>Go to </a:t>
            </a:r>
            <a:r>
              <a:rPr lang="en-AU" u="sng">
                <a:solidFill>
                  <a:schemeClr val="hlink"/>
                </a:solidFill>
                <a:latin typeface="Nunito"/>
                <a:ea typeface="Nunito"/>
                <a:cs typeface="Nunito"/>
                <a:sym typeface="Nunito"/>
                <a:hlinkClick r:id="rId4"/>
              </a:rPr>
              <a:t>https://www.forceofnature.xyz/</a:t>
            </a:r>
            <a:r>
              <a:rPr lang="en-AU">
                <a:latin typeface="Nunito"/>
                <a:ea typeface="Nunito"/>
                <a:cs typeface="Nunito"/>
                <a:sym typeface="Nunito"/>
              </a:rPr>
              <a:t> Read about how the organisation began and what do they do. Write this into your notes. </a:t>
            </a:r>
            <a:br>
              <a:rPr lang="en-AU">
                <a:latin typeface="Nunito"/>
                <a:ea typeface="Nunito"/>
                <a:cs typeface="Nunito"/>
                <a:sym typeface="Nunito"/>
              </a:rPr>
            </a:br>
            <a:endParaRPr>
              <a:latin typeface="Nunito"/>
              <a:ea typeface="Nunito"/>
              <a:cs typeface="Nunito"/>
              <a:sym typeface="Nunito"/>
            </a:endParaRPr>
          </a:p>
          <a:p>
            <a:pPr indent="-161925" lvl="0" marL="228600" rtl="0" algn="l">
              <a:lnSpc>
                <a:spcPct val="115000"/>
              </a:lnSpc>
              <a:spcBef>
                <a:spcPts val="1000"/>
              </a:spcBef>
              <a:spcAft>
                <a:spcPts val="0"/>
              </a:spcAft>
              <a:buClr>
                <a:schemeClr val="dk1"/>
              </a:buClr>
              <a:buSzPct val="100000"/>
              <a:buFont typeface="Nunito"/>
              <a:buChar char="•"/>
            </a:pPr>
            <a:r>
              <a:rPr lang="en-AU">
                <a:latin typeface="Nunito"/>
                <a:ea typeface="Nunito"/>
                <a:cs typeface="Nunito"/>
                <a:sym typeface="Nunito"/>
              </a:rPr>
              <a:t>Watch </a:t>
            </a:r>
            <a:r>
              <a:rPr lang="en-AU" u="sng">
                <a:solidFill>
                  <a:schemeClr val="hlink"/>
                </a:solidFill>
                <a:latin typeface="Nunito"/>
                <a:ea typeface="Nunito"/>
                <a:cs typeface="Nunito"/>
                <a:sym typeface="Nunito"/>
                <a:hlinkClick r:id="rId5"/>
              </a:rPr>
              <a:t>Clover Hogan’s TED Talk</a:t>
            </a:r>
            <a:r>
              <a:rPr lang="en-AU">
                <a:latin typeface="Nunito"/>
                <a:ea typeface="Nunito"/>
                <a:cs typeface="Nunito"/>
                <a:sym typeface="Nunito"/>
              </a:rPr>
              <a:t> and using the ideas/questions she posits, create a poster with some ways that young people can take action. Alternatively, create a poster featuring stories of young people who are making change in their communities and share what they have achieved.</a:t>
            </a:r>
            <a:endParaRPr>
              <a:latin typeface="Nunito"/>
              <a:ea typeface="Nunito"/>
              <a:cs typeface="Nunito"/>
              <a:sym typeface="Nunito"/>
            </a:endParaRPr>
          </a:p>
        </p:txBody>
      </p:sp>
      <p:pic>
        <p:nvPicPr>
          <p:cNvPr id="199" name="Google Shape;199;p18"/>
          <p:cNvPicPr preferRelativeResize="0"/>
          <p:nvPr/>
        </p:nvPicPr>
        <p:blipFill rotWithShape="1">
          <a:blip r:embed="rId6">
            <a:alphaModFix/>
          </a:blip>
          <a:srcRect b="0" l="0" r="0" t="0"/>
          <a:stretch/>
        </p:blipFill>
        <p:spPr>
          <a:xfrm>
            <a:off x="0" y="0"/>
            <a:ext cx="12192000" cy="1270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19"/>
          <p:cNvSpPr/>
          <p:nvPr/>
        </p:nvSpPr>
        <p:spPr>
          <a:xfrm flipH="1">
            <a:off x="8115299" y="-1"/>
            <a:ext cx="4076698" cy="1590742"/>
          </a:xfrm>
          <a:prstGeom prst="rect">
            <a:avLst/>
          </a:prstGeom>
          <a:gradFill>
            <a:gsLst>
              <a:gs pos="0">
                <a:srgbClr val="156082">
                  <a:alpha val="65098"/>
                </a:srgbClr>
              </a:gs>
              <a:gs pos="100000">
                <a:srgbClr val="000000">
                  <a:alpha val="29019"/>
                </a:srgbClr>
              </a:gs>
            </a:gsLst>
            <a:lin ang="13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205" name="Google Shape;205;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6" name="Google Shape;206;p19"/>
          <p:cNvSpPr txBox="1"/>
          <p:nvPr>
            <p:ph idx="1" type="body"/>
          </p:nvPr>
        </p:nvSpPr>
        <p:spPr>
          <a:xfrm>
            <a:off x="720000" y="1703850"/>
            <a:ext cx="6146700" cy="4169700"/>
          </a:xfrm>
          <a:prstGeom prst="rect">
            <a:avLst/>
          </a:prstGeom>
          <a:noFill/>
          <a:ln>
            <a:noFill/>
          </a:ln>
        </p:spPr>
        <p:txBody>
          <a:bodyPr anchorCtr="0" anchor="ctr" bIns="45700" lIns="91425" spcFirstLastPara="1" rIns="91425" wrap="square" tIns="45700">
            <a:normAutofit lnSpcReduction="20000"/>
          </a:bodyPr>
          <a:lstStyle/>
          <a:p>
            <a:pPr indent="-184150" lvl="0" marL="228600" rtl="0" algn="l">
              <a:lnSpc>
                <a:spcPct val="115000"/>
              </a:lnSpc>
              <a:spcBef>
                <a:spcPts val="0"/>
              </a:spcBef>
              <a:spcAft>
                <a:spcPts val="0"/>
              </a:spcAft>
              <a:buClr>
                <a:schemeClr val="dk1"/>
              </a:buClr>
              <a:buSzPts val="2100"/>
              <a:buFont typeface="Nunito"/>
              <a:buChar char="•"/>
            </a:pPr>
            <a:r>
              <a:rPr lang="en-AU" sz="2100">
                <a:latin typeface="Nunito"/>
                <a:ea typeface="Nunito"/>
                <a:cs typeface="Nunito"/>
                <a:sym typeface="Nunito"/>
              </a:rPr>
              <a:t>Go to </a:t>
            </a:r>
            <a:r>
              <a:rPr lang="en-AU" sz="2100" u="sng">
                <a:solidFill>
                  <a:schemeClr val="hlink"/>
                </a:solidFill>
                <a:latin typeface="Nunito"/>
                <a:ea typeface="Nunito"/>
                <a:cs typeface="Nunito"/>
                <a:sym typeface="Nunito"/>
                <a:hlinkClick r:id="rId4"/>
              </a:rPr>
              <a:t>Sustainable Screens Australia</a:t>
            </a:r>
            <a:r>
              <a:rPr lang="en-AU" sz="2100">
                <a:latin typeface="Nunito"/>
                <a:ea typeface="Nunito"/>
                <a:cs typeface="Nunito"/>
                <a:sym typeface="Nunito"/>
              </a:rPr>
              <a:t> and have a look around the website.</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1000"/>
              </a:spcBef>
              <a:spcAft>
                <a:spcPts val="0"/>
              </a:spcAft>
              <a:buClr>
                <a:schemeClr val="dk1"/>
              </a:buClr>
              <a:buSzPts val="2100"/>
              <a:buFont typeface="Nunito"/>
              <a:buChar char="•"/>
            </a:pPr>
            <a:r>
              <a:rPr lang="en-AU" sz="2100">
                <a:latin typeface="Nunito"/>
                <a:ea typeface="Nunito"/>
                <a:cs typeface="Nunito"/>
                <a:sym typeface="Nunito"/>
              </a:rPr>
              <a:t>What services do they provide? What did you learn? </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1000"/>
              </a:spcBef>
              <a:spcAft>
                <a:spcPts val="0"/>
              </a:spcAft>
              <a:buClr>
                <a:schemeClr val="dk1"/>
              </a:buClr>
              <a:buSzPts val="2100"/>
              <a:buFont typeface="Nunito"/>
              <a:buChar char="•"/>
            </a:pPr>
            <a:r>
              <a:rPr lang="en-AU" sz="2100">
                <a:latin typeface="Nunito"/>
                <a:ea typeface="Nunito"/>
                <a:cs typeface="Nunito"/>
                <a:sym typeface="Nunito"/>
              </a:rPr>
              <a:t>Have a read of some of the checklists (</a:t>
            </a:r>
            <a:r>
              <a:rPr lang="en-AU" sz="2100" u="sng">
                <a:solidFill>
                  <a:schemeClr val="hlink"/>
                </a:solidFill>
                <a:latin typeface="Nunito"/>
                <a:ea typeface="Nunito"/>
                <a:cs typeface="Nunito"/>
                <a:sym typeface="Nunito"/>
                <a:hlinkClick r:id="rId5"/>
              </a:rPr>
              <a:t>found here</a:t>
            </a:r>
            <a:r>
              <a:rPr lang="en-AU" sz="2100">
                <a:latin typeface="Nunito"/>
                <a:ea typeface="Nunito"/>
                <a:cs typeface="Nunito"/>
                <a:sym typeface="Nunito"/>
              </a:rPr>
              <a:t>). What were some elements you hadn’t thought about before?</a:t>
            </a:r>
            <a:br>
              <a:rPr lang="en-AU" sz="2100">
                <a:latin typeface="Nunito"/>
                <a:ea typeface="Nunito"/>
                <a:cs typeface="Nunito"/>
                <a:sym typeface="Nunito"/>
              </a:rPr>
            </a:br>
            <a:endParaRPr sz="2100">
              <a:latin typeface="Nunito"/>
              <a:ea typeface="Nunito"/>
              <a:cs typeface="Nunito"/>
              <a:sym typeface="Nunito"/>
            </a:endParaRPr>
          </a:p>
          <a:p>
            <a:pPr indent="-184150" lvl="0" marL="228600" rtl="0" algn="l">
              <a:lnSpc>
                <a:spcPct val="115000"/>
              </a:lnSpc>
              <a:spcBef>
                <a:spcPts val="1000"/>
              </a:spcBef>
              <a:spcAft>
                <a:spcPts val="0"/>
              </a:spcAft>
              <a:buClr>
                <a:schemeClr val="dk1"/>
              </a:buClr>
              <a:buSzPts val="2100"/>
              <a:buFont typeface="Nunito"/>
              <a:buChar char="•"/>
            </a:pPr>
            <a:r>
              <a:rPr lang="en-AU" sz="2100">
                <a:latin typeface="Nunito"/>
                <a:ea typeface="Nunito"/>
                <a:cs typeface="Nunito"/>
                <a:sym typeface="Nunito"/>
              </a:rPr>
              <a:t>How might this affect the planning of your production next semester?</a:t>
            </a:r>
            <a:endParaRPr sz="2100">
              <a:latin typeface="Nunito"/>
              <a:ea typeface="Nunito"/>
              <a:cs typeface="Nunito"/>
              <a:sym typeface="Nunito"/>
            </a:endParaRPr>
          </a:p>
        </p:txBody>
      </p:sp>
      <p:pic>
        <p:nvPicPr>
          <p:cNvPr id="207" name="Google Shape;207;p19"/>
          <p:cNvPicPr preferRelativeResize="0"/>
          <p:nvPr/>
        </p:nvPicPr>
        <p:blipFill rotWithShape="1">
          <a:blip r:embed="rId6">
            <a:alphaModFix/>
          </a:blip>
          <a:srcRect b="0" l="0" r="0" t="0"/>
          <a:stretch/>
        </p:blipFill>
        <p:spPr>
          <a:xfrm>
            <a:off x="0" y="0"/>
            <a:ext cx="12192000" cy="1270000"/>
          </a:xfrm>
          <a:prstGeom prst="rect">
            <a:avLst/>
          </a:prstGeom>
          <a:noFill/>
          <a:ln>
            <a:noFill/>
          </a:ln>
        </p:spPr>
      </p:pic>
      <p:pic>
        <p:nvPicPr>
          <p:cNvPr id="208" name="Google Shape;208;p19"/>
          <p:cNvPicPr preferRelativeResize="0"/>
          <p:nvPr/>
        </p:nvPicPr>
        <p:blipFill rotWithShape="1">
          <a:blip r:embed="rId7">
            <a:alphaModFix/>
          </a:blip>
          <a:srcRect b="34521" l="0" r="0" t="0"/>
          <a:stretch/>
        </p:blipFill>
        <p:spPr>
          <a:xfrm>
            <a:off x="7277700" y="218050"/>
            <a:ext cx="4533596" cy="4761574"/>
          </a:xfrm>
          <a:prstGeom prst="rect">
            <a:avLst/>
          </a:prstGeom>
          <a:noFill/>
          <a:ln>
            <a:noFill/>
          </a:ln>
        </p:spPr>
      </p:pic>
      <p:pic>
        <p:nvPicPr>
          <p:cNvPr id="209" name="Google Shape;209;p19"/>
          <p:cNvPicPr preferRelativeResize="0"/>
          <p:nvPr/>
        </p:nvPicPr>
        <p:blipFill rotWithShape="1">
          <a:blip r:embed="rId7">
            <a:alphaModFix/>
          </a:blip>
          <a:srcRect b="0" l="0" r="0" t="76707"/>
          <a:stretch/>
        </p:blipFill>
        <p:spPr>
          <a:xfrm>
            <a:off x="7277700" y="4945536"/>
            <a:ext cx="4535150" cy="16944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pic>
        <p:nvPicPr>
          <p:cNvPr id="214" name="Google Shape;214;g2ca573449d0_0_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15" name="Google Shape;215;g2ca573449d0_0_2"/>
          <p:cNvSpPr txBox="1"/>
          <p:nvPr>
            <p:ph idx="1" type="body"/>
          </p:nvPr>
        </p:nvSpPr>
        <p:spPr>
          <a:xfrm>
            <a:off x="720000" y="1703850"/>
            <a:ext cx="10804200" cy="4550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Clr>
                <a:schemeClr val="dk1"/>
              </a:buClr>
              <a:buSzPts val="2200"/>
              <a:buNone/>
            </a:pPr>
            <a:r>
              <a:rPr b="1" lang="en-AU" sz="1900">
                <a:latin typeface="Nunito"/>
                <a:ea typeface="Nunito"/>
                <a:cs typeface="Nunito"/>
                <a:sym typeface="Nunito"/>
              </a:rPr>
              <a:t>What is a social impact campaign?</a:t>
            </a:r>
            <a:br>
              <a:rPr lang="en-AU" sz="1900">
                <a:latin typeface="Nunito"/>
                <a:ea typeface="Nunito"/>
                <a:cs typeface="Nunito"/>
                <a:sym typeface="Nunito"/>
              </a:rPr>
            </a:br>
            <a:r>
              <a:rPr lang="en-AU" sz="1900">
                <a:latin typeface="Nunito"/>
                <a:ea typeface="Nunito"/>
                <a:cs typeface="Nunito"/>
                <a:sym typeface="Nunito"/>
              </a:rPr>
              <a:t>Documentaries have a unique power to inspire change.</a:t>
            </a:r>
            <a:endParaRPr sz="1900">
              <a:latin typeface="Nunito"/>
              <a:ea typeface="Nunito"/>
              <a:cs typeface="Nunito"/>
              <a:sym typeface="Nunito"/>
            </a:endParaRPr>
          </a:p>
          <a:p>
            <a:pPr indent="0" lvl="0" marL="0" rtl="0" algn="l">
              <a:lnSpc>
                <a:spcPct val="115000"/>
              </a:lnSpc>
              <a:spcBef>
                <a:spcPts val="1000"/>
              </a:spcBef>
              <a:spcAft>
                <a:spcPts val="0"/>
              </a:spcAft>
              <a:buClr>
                <a:schemeClr val="dk1"/>
              </a:buClr>
              <a:buSzPts val="2200"/>
              <a:buNone/>
            </a:pPr>
            <a:r>
              <a:rPr lang="en-AU" sz="1900">
                <a:latin typeface="Nunito"/>
                <a:ea typeface="Nunito"/>
                <a:cs typeface="Nunito"/>
                <a:sym typeface="Nunito"/>
              </a:rPr>
              <a:t>An impact campaign takes a documentary and creates a strategy from it, defining what kind of impact the documentary can achieve and seeking measurable results. It is about thinking about your film as a tool for social change and putting a plan in place for how you will reach the right audiences, who you can partner with and how you distribute the film, how you can create more engagement with the film and what you will ask your audience to do after seeing the film.</a:t>
            </a:r>
            <a:br>
              <a:rPr lang="en-AU" sz="1900">
                <a:latin typeface="Nunito"/>
                <a:ea typeface="Nunito"/>
                <a:cs typeface="Nunito"/>
                <a:sym typeface="Nunito"/>
              </a:rPr>
            </a:br>
            <a:r>
              <a:rPr lang="en-AU" sz="1900">
                <a:latin typeface="Nunito"/>
                <a:ea typeface="Nunito"/>
                <a:cs typeface="Nunito"/>
                <a:sym typeface="Nunito"/>
              </a:rPr>
              <a:t>It’s about using the power of storytelling to its maximum potential.</a:t>
            </a:r>
            <a:br>
              <a:rPr lang="en-AU" sz="1900">
                <a:latin typeface="Nunito"/>
                <a:ea typeface="Nunito"/>
                <a:cs typeface="Nunito"/>
                <a:sym typeface="Nunito"/>
              </a:rPr>
            </a:br>
            <a:endParaRPr sz="1900">
              <a:latin typeface="Nunito"/>
              <a:ea typeface="Nunito"/>
              <a:cs typeface="Nunito"/>
              <a:sym typeface="Nunito"/>
            </a:endParaRPr>
          </a:p>
          <a:p>
            <a:pPr indent="0" lvl="0" marL="0" rtl="0" algn="l">
              <a:lnSpc>
                <a:spcPct val="115000"/>
              </a:lnSpc>
              <a:spcBef>
                <a:spcPts val="1000"/>
              </a:spcBef>
              <a:spcAft>
                <a:spcPts val="0"/>
              </a:spcAft>
              <a:buClr>
                <a:schemeClr val="dk1"/>
              </a:buClr>
              <a:buSzPts val="2200"/>
              <a:buNone/>
            </a:pPr>
            <a:r>
              <a:rPr b="1" lang="en-AU" sz="1900">
                <a:latin typeface="Nunito"/>
                <a:ea typeface="Nunito"/>
                <a:cs typeface="Nunito"/>
                <a:sym typeface="Nunito"/>
              </a:rPr>
              <a:t>What does an Impact Producer do?</a:t>
            </a:r>
            <a:br>
              <a:rPr b="1" lang="en-AU" sz="1900">
                <a:latin typeface="Nunito"/>
                <a:ea typeface="Nunito"/>
                <a:cs typeface="Nunito"/>
                <a:sym typeface="Nunito"/>
              </a:rPr>
            </a:br>
            <a:r>
              <a:rPr lang="en-AU" sz="1900">
                <a:latin typeface="Nunito"/>
                <a:ea typeface="Nunito"/>
                <a:cs typeface="Nunito"/>
                <a:sym typeface="Nunito"/>
              </a:rPr>
              <a:t>An impact producer is responsible for designing and implementing strategic impact and education strategies around social impact documentaries. Larger projects may have a whole impact team on them.</a:t>
            </a:r>
            <a:endParaRPr sz="1900">
              <a:latin typeface="Nunito"/>
              <a:ea typeface="Nunito"/>
              <a:cs typeface="Nunito"/>
              <a:sym typeface="Nunito"/>
            </a:endParaRPr>
          </a:p>
        </p:txBody>
      </p:sp>
      <p:pic>
        <p:nvPicPr>
          <p:cNvPr id="216" name="Google Shape;216;g2ca573449d0_0_2"/>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pic>
        <p:nvPicPr>
          <p:cNvPr id="221" name="Google Shape;221;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2" name="Google Shape;222;p6"/>
          <p:cNvSpPr txBox="1"/>
          <p:nvPr>
            <p:ph idx="1" type="body"/>
          </p:nvPr>
        </p:nvSpPr>
        <p:spPr>
          <a:xfrm>
            <a:off x="720000" y="1703850"/>
            <a:ext cx="10810500" cy="4688100"/>
          </a:xfrm>
          <a:prstGeom prst="rect">
            <a:avLst/>
          </a:prstGeom>
          <a:noFill/>
          <a:ln>
            <a:noFill/>
          </a:ln>
        </p:spPr>
        <p:txBody>
          <a:bodyPr anchorCtr="0" anchor="ctr" bIns="45700" lIns="91425" spcFirstLastPara="1" rIns="91425" wrap="square" tIns="45700">
            <a:noAutofit/>
          </a:bodyPr>
          <a:lstStyle/>
          <a:p>
            <a:pPr indent="0" lvl="0" marL="0" rtl="0" algn="l">
              <a:lnSpc>
                <a:spcPct val="95000"/>
              </a:lnSpc>
              <a:spcBef>
                <a:spcPts val="0"/>
              </a:spcBef>
              <a:spcAft>
                <a:spcPts val="0"/>
              </a:spcAft>
              <a:buClr>
                <a:schemeClr val="dk1"/>
              </a:buClr>
              <a:buSzPts val="1705"/>
              <a:buNone/>
            </a:pPr>
            <a:r>
              <a:rPr b="1" lang="en-AU" sz="1904">
                <a:latin typeface="Nunito"/>
                <a:ea typeface="Nunito"/>
                <a:cs typeface="Nunito"/>
                <a:sym typeface="Nunito"/>
              </a:rPr>
              <a:t>Impact Vision Statement: </a:t>
            </a:r>
            <a:r>
              <a:rPr lang="en-AU" sz="1904">
                <a:latin typeface="Nunito"/>
                <a:ea typeface="Nunito"/>
                <a:cs typeface="Nunito"/>
                <a:sym typeface="Nunito"/>
              </a:rPr>
              <a:t>Young people are empowered to connect with their local environment and transform climate anxiety into grounded, active hope by learning about and contributing to caring for their local waterways.</a:t>
            </a:r>
            <a:br>
              <a:rPr lang="en-AU" sz="1904">
                <a:latin typeface="Nunito"/>
                <a:ea typeface="Nunito"/>
                <a:cs typeface="Nunito"/>
                <a:sym typeface="Nunito"/>
              </a:rPr>
            </a:br>
            <a:endParaRPr sz="2370">
              <a:latin typeface="Nunito"/>
              <a:ea typeface="Nunito"/>
              <a:cs typeface="Nunito"/>
              <a:sym typeface="Nunito"/>
            </a:endParaRPr>
          </a:p>
          <a:p>
            <a:pPr indent="0" lvl="0" marL="0" rtl="0" algn="l">
              <a:lnSpc>
                <a:spcPct val="95000"/>
              </a:lnSpc>
              <a:spcBef>
                <a:spcPts val="0"/>
              </a:spcBef>
              <a:spcAft>
                <a:spcPts val="0"/>
              </a:spcAft>
              <a:buClr>
                <a:schemeClr val="dk1"/>
              </a:buClr>
              <a:buSzPts val="1705"/>
              <a:buNone/>
            </a:pPr>
            <a:r>
              <a:rPr lang="en-AU" sz="1904">
                <a:latin typeface="Nunito"/>
                <a:ea typeface="Nunito"/>
                <a:cs typeface="Nunito"/>
                <a:sym typeface="Nunito"/>
              </a:rPr>
              <a:t> </a:t>
            </a:r>
            <a:r>
              <a:rPr b="1" lang="en-AU" sz="1904">
                <a:latin typeface="Nunito"/>
                <a:ea typeface="Nunito"/>
                <a:cs typeface="Nunito"/>
                <a:sym typeface="Nunito"/>
              </a:rPr>
              <a:t>Impact goals:</a:t>
            </a:r>
            <a:endParaRPr sz="1904">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Inspire young people to find their agency and motivation to create change in their own communities through local ecosystem restoration efforts</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Help alleviate climate anxiety by showcasing solutions and providing pathways for young people to take meaningful action in their own community</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Enable and empower teachers and educators to host screenings of the film and utilise the educational materials to support classroom learning, and facilitate conversations with young people, about solutions to the climate crisis and biodiversity loss, and the value of getting involved in local, collective action (and the power of storytelling) </a:t>
            </a:r>
            <a:endParaRPr sz="2370">
              <a:latin typeface="Nunito"/>
              <a:ea typeface="Nunito"/>
              <a:cs typeface="Nunito"/>
              <a:sym typeface="Nunito"/>
            </a:endParaRPr>
          </a:p>
          <a:p>
            <a:pPr indent="-349567" lvl="0" marL="457200" rtl="0" algn="l">
              <a:lnSpc>
                <a:spcPct val="95000"/>
              </a:lnSpc>
              <a:spcBef>
                <a:spcPts val="1000"/>
              </a:spcBef>
              <a:spcAft>
                <a:spcPts val="0"/>
              </a:spcAft>
              <a:buSzPts val="1905"/>
              <a:buFont typeface="Nunito"/>
              <a:buAutoNum type="arabicPeriod"/>
            </a:pPr>
            <a:r>
              <a:rPr lang="en-AU" sz="1904">
                <a:latin typeface="Nunito"/>
                <a:ea typeface="Nunito"/>
                <a:cs typeface="Nunito"/>
                <a:sym typeface="Nunito"/>
              </a:rPr>
              <a:t>Motivate more environmental organisations to create citizen science programs that engage young people as citizen scientists, volunteers, traineeships and work placements.</a:t>
            </a:r>
            <a:endParaRPr sz="2370">
              <a:latin typeface="Nunito"/>
              <a:ea typeface="Nunito"/>
              <a:cs typeface="Nunito"/>
              <a:sym typeface="Nunito"/>
            </a:endParaRPr>
          </a:p>
        </p:txBody>
      </p:sp>
      <p:pic>
        <p:nvPicPr>
          <p:cNvPr id="223" name="Google Shape;223;p6"/>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pic>
        <p:nvPicPr>
          <p:cNvPr id="89" name="Google Shape;89;g27394d59807_1_6"/>
          <p:cNvPicPr preferRelativeResize="0"/>
          <p:nvPr/>
        </p:nvPicPr>
        <p:blipFill rotWithShape="1">
          <a:blip r:embed="rId3">
            <a:alphaModFix/>
          </a:blip>
          <a:srcRect b="0" l="3323" r="3323" t="0"/>
          <a:stretch/>
        </p:blipFill>
        <p:spPr>
          <a:xfrm>
            <a:off x="810450" y="-200"/>
            <a:ext cx="11381549" cy="6858000"/>
          </a:xfrm>
          <a:prstGeom prst="rect">
            <a:avLst/>
          </a:prstGeom>
          <a:noFill/>
          <a:ln>
            <a:noFill/>
          </a:ln>
        </p:spPr>
      </p:pic>
      <p:sp>
        <p:nvSpPr>
          <p:cNvPr id="90" name="Google Shape;90;g27394d59807_1_6"/>
          <p:cNvSpPr txBox="1"/>
          <p:nvPr>
            <p:ph idx="1" type="body"/>
          </p:nvPr>
        </p:nvSpPr>
        <p:spPr>
          <a:xfrm>
            <a:off x="4500000" y="1266600"/>
            <a:ext cx="7017600" cy="4324800"/>
          </a:xfrm>
          <a:prstGeom prst="rect">
            <a:avLst/>
          </a:prstGeom>
          <a:noFill/>
          <a:ln>
            <a:noFill/>
          </a:ln>
        </p:spPr>
        <p:txBody>
          <a:bodyPr anchorCtr="0" anchor="ctr" bIns="45700" lIns="91425" spcFirstLastPara="1" rIns="91425" wrap="square" tIns="45700">
            <a:noAutofit/>
          </a:bodyPr>
          <a:lstStyle/>
          <a:p>
            <a:pPr indent="-1968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To understand how sustainability impacts</a:t>
            </a:r>
            <a:br>
              <a:rPr lang="en-AU" sz="2300">
                <a:latin typeface="Nunito"/>
                <a:ea typeface="Nunito"/>
                <a:cs typeface="Nunito"/>
                <a:sym typeface="Nunito"/>
              </a:rPr>
            </a:br>
            <a:r>
              <a:rPr lang="en-AU" sz="2300">
                <a:latin typeface="Nunito"/>
                <a:ea typeface="Nunito"/>
                <a:cs typeface="Nunito"/>
                <a:sym typeface="Nunito"/>
              </a:rPr>
              <a:t>all areas of filmmaking.</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To understand documentary conventions.</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To understand how technical and symbolic codes are used to convey meaning.</a:t>
            </a:r>
            <a:br>
              <a:rPr lang="en-AU" sz="2300">
                <a:latin typeface="Nunito"/>
                <a:ea typeface="Nunito"/>
                <a:cs typeface="Nunito"/>
                <a:sym typeface="Nunito"/>
              </a:rPr>
            </a:br>
            <a:endParaRPr sz="2300">
              <a:latin typeface="Nunito"/>
              <a:ea typeface="Nunito"/>
              <a:cs typeface="Nunito"/>
              <a:sym typeface="Nunito"/>
            </a:endParaRPr>
          </a:p>
          <a:p>
            <a:pPr indent="-1968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extLst>
                  <a:ext uri="http://customooxmlschemas.google.com/">
                    <go:slidesCustomData xmlns:go="http://customooxmlschemas.google.com/" textRoundtripDataId="0"/>
                  </a:ext>
                </a:extLst>
              </a:rPr>
              <a:t>To think about how sustainability will affect your future productions.</a:t>
            </a:r>
            <a:endParaRPr sz="2300">
              <a:latin typeface="Nunito"/>
              <a:ea typeface="Nunito"/>
              <a:cs typeface="Nunito"/>
              <a:sym typeface="Nunito"/>
            </a:endParaRPr>
          </a:p>
        </p:txBody>
      </p:sp>
      <p:pic>
        <p:nvPicPr>
          <p:cNvPr id="91" name="Google Shape;91;g27394d59807_1_6"/>
          <p:cNvPicPr preferRelativeResize="0"/>
          <p:nvPr/>
        </p:nvPicPr>
        <p:blipFill rotWithShape="1">
          <a:blip r:embed="rId4">
            <a:alphaModFix/>
          </a:blip>
          <a:srcRect b="0" l="0" r="0" t="0"/>
          <a:stretch/>
        </p:blipFill>
        <p:spPr>
          <a:xfrm>
            <a:off x="0" y="0"/>
            <a:ext cx="3860973"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pic>
        <p:nvPicPr>
          <p:cNvPr id="228" name="Google Shape;228;g2ca573449d0_0_1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9" name="Google Shape;229;g2ca573449d0_0_16"/>
          <p:cNvSpPr txBox="1"/>
          <p:nvPr>
            <p:ph idx="1" type="body"/>
          </p:nvPr>
        </p:nvSpPr>
        <p:spPr>
          <a:xfrm>
            <a:off x="720000" y="1703850"/>
            <a:ext cx="10804200" cy="4714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000"/>
              </a:spcBef>
              <a:spcAft>
                <a:spcPts val="0"/>
              </a:spcAft>
              <a:buClr>
                <a:schemeClr val="dk1"/>
              </a:buClr>
              <a:buSzPts val="2035"/>
              <a:buNone/>
            </a:pPr>
            <a:r>
              <a:rPr b="1" lang="en-AU" sz="1935">
                <a:latin typeface="Nunito"/>
                <a:ea typeface="Nunito"/>
                <a:cs typeface="Nunito"/>
                <a:sym typeface="Nunito"/>
              </a:rPr>
              <a:t>Your turn! Pretend you are an Impact Producer for the The Oyster Gardener.</a:t>
            </a:r>
            <a:endParaRPr sz="1935">
              <a:latin typeface="Nunito"/>
              <a:ea typeface="Nunito"/>
              <a:cs typeface="Nunito"/>
              <a:sym typeface="Nunito"/>
            </a:endParaRPr>
          </a:p>
          <a:p>
            <a:pPr indent="0" lvl="0" marL="0" rtl="0" algn="l">
              <a:lnSpc>
                <a:spcPct val="115000"/>
              </a:lnSpc>
              <a:spcBef>
                <a:spcPts val="1000"/>
              </a:spcBef>
              <a:spcAft>
                <a:spcPts val="0"/>
              </a:spcAft>
              <a:buClr>
                <a:schemeClr val="dk1"/>
              </a:buClr>
              <a:buSzPts val="1018"/>
              <a:buNone/>
            </a:pPr>
            <a:r>
              <a:rPr lang="en-AU" sz="1935">
                <a:latin typeface="Nunito"/>
                <a:ea typeface="Nunito"/>
                <a:cs typeface="Nunito"/>
                <a:sym typeface="Nunito"/>
              </a:rPr>
              <a:t>Choose 2 of the impact goals from the previous slide and brainstorm all the ways that you could achieve impact with the film to reach those goals. Include ideas for organisations you could partner with, resources you could create, and special opportunities to enable your target audience to see and engage with the film. </a:t>
            </a:r>
            <a:endParaRPr sz="1935">
              <a:latin typeface="Nunito"/>
              <a:ea typeface="Nunito"/>
              <a:cs typeface="Nunito"/>
              <a:sym typeface="Nunito"/>
            </a:endParaRPr>
          </a:p>
          <a:p>
            <a:pPr indent="0" lvl="0" marL="0" rtl="0" algn="l">
              <a:lnSpc>
                <a:spcPct val="115000"/>
              </a:lnSpc>
              <a:spcBef>
                <a:spcPts val="1000"/>
              </a:spcBef>
              <a:spcAft>
                <a:spcPts val="0"/>
              </a:spcAft>
              <a:buClr>
                <a:schemeClr val="dk1"/>
              </a:buClr>
              <a:buSzPts val="1018"/>
              <a:buNone/>
            </a:pPr>
            <a:r>
              <a:rPr lang="en-AU" sz="1935">
                <a:latin typeface="Nunito"/>
                <a:ea typeface="Nunito"/>
                <a:cs typeface="Nunito"/>
                <a:sym typeface="Nunito"/>
              </a:rPr>
              <a:t>For example, if you chose number 4, you could come up with some ideas to host screenings for various environmental organisations and NGOs. Are there any special International or National days (ie. World Ocean Day) or conferences/summits you can find, that you could tie a screening to? Are there any events or groups locally that you would approach and connect with for a screening and also to discover how you could get involved with volunteering ongoing yourself.</a:t>
            </a:r>
            <a:br>
              <a:rPr lang="en-AU" sz="1935">
                <a:latin typeface="Nunito"/>
                <a:ea typeface="Nunito"/>
                <a:cs typeface="Nunito"/>
                <a:sym typeface="Nunito"/>
              </a:rPr>
            </a:br>
            <a:br>
              <a:rPr lang="en-AU" sz="1935">
                <a:latin typeface="Nunito"/>
                <a:ea typeface="Nunito"/>
                <a:cs typeface="Nunito"/>
                <a:sym typeface="Nunito"/>
              </a:rPr>
            </a:br>
            <a:r>
              <a:rPr b="1" lang="en-AU" sz="1835">
                <a:solidFill>
                  <a:schemeClr val="dk2"/>
                </a:solidFill>
                <a:latin typeface="Nunito"/>
                <a:ea typeface="Nunito"/>
                <a:cs typeface="Nunito"/>
                <a:sym typeface="Nunito"/>
              </a:rPr>
              <a:t>Tip: Check out the Impact Field Guide and Toolkit to find case studies and examples of how other impact films have reach and inspired their audience: </a:t>
            </a:r>
            <a:r>
              <a:rPr lang="en-AU" sz="1835" u="sng">
                <a:solidFill>
                  <a:schemeClr val="hlink"/>
                </a:solidFill>
                <a:latin typeface="Nunito"/>
                <a:ea typeface="Nunito"/>
                <a:cs typeface="Nunito"/>
                <a:sym typeface="Nunito"/>
                <a:hlinkClick r:id="rId4"/>
              </a:rPr>
              <a:t>https://impactguide.org/library/</a:t>
            </a:r>
            <a:r>
              <a:rPr lang="en-AU" sz="1835">
                <a:latin typeface="Nunito"/>
                <a:ea typeface="Nunito"/>
                <a:cs typeface="Nunito"/>
                <a:sym typeface="Nunito"/>
              </a:rPr>
              <a:t> </a:t>
            </a:r>
            <a:endParaRPr sz="2390">
              <a:latin typeface="Nunito"/>
              <a:ea typeface="Nunito"/>
              <a:cs typeface="Nunito"/>
              <a:sym typeface="Nunito"/>
            </a:endParaRPr>
          </a:p>
        </p:txBody>
      </p:sp>
      <p:pic>
        <p:nvPicPr>
          <p:cNvPr id="230" name="Google Shape;230;g2ca573449d0_0_16"/>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g27394d59807_1_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97" name="Google Shape;97;g27394d59807_1_1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98" name="Google Shape;98;g27394d59807_1_12"/>
          <p:cNvSpPr txBox="1"/>
          <p:nvPr>
            <p:ph idx="1" type="body"/>
          </p:nvPr>
        </p:nvSpPr>
        <p:spPr>
          <a:xfrm>
            <a:off x="720000" y="1710000"/>
            <a:ext cx="5315100" cy="4277100"/>
          </a:xfrm>
          <a:prstGeom prst="rect">
            <a:avLst/>
          </a:prstGeom>
          <a:noFill/>
          <a:ln>
            <a:noFill/>
          </a:ln>
        </p:spPr>
        <p:txBody>
          <a:bodyPr anchorCtr="0" anchor="t" bIns="45700" lIns="91425" spcFirstLastPara="1" rIns="91425" wrap="square" tIns="45700">
            <a:noAutofit/>
          </a:bodyPr>
          <a:lstStyle/>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can you infer about the film from the poster?</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setting tell you?</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font imply?</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does the text tell you?</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What themes might be present?</a:t>
            </a:r>
            <a:endParaRPr sz="2300">
              <a:latin typeface="Nunito"/>
              <a:ea typeface="Nunito"/>
              <a:cs typeface="Nunito"/>
              <a:sym typeface="Nunito"/>
            </a:endParaRPr>
          </a:p>
        </p:txBody>
      </p:sp>
      <p:pic>
        <p:nvPicPr>
          <p:cNvPr id="99" name="Google Shape;99;g27394d59807_1_12"/>
          <p:cNvPicPr preferRelativeResize="0"/>
          <p:nvPr/>
        </p:nvPicPr>
        <p:blipFill rotWithShape="1">
          <a:blip r:embed="rId5">
            <a:alphaModFix/>
          </a:blip>
          <a:srcRect b="0" l="719" r="718" t="0"/>
          <a:stretch/>
        </p:blipFill>
        <p:spPr>
          <a:xfrm>
            <a:off x="6610500" y="1504563"/>
            <a:ext cx="5220551" cy="5337750"/>
          </a:xfrm>
          <a:prstGeom prst="rect">
            <a:avLst/>
          </a:prstGeom>
          <a:noFill/>
          <a:ln>
            <a:noFill/>
          </a:ln>
        </p:spPr>
      </p:pic>
      <p:pic>
        <p:nvPicPr>
          <p:cNvPr id="100" name="Google Shape;100;g27394d59807_1_12"/>
          <p:cNvPicPr preferRelativeResize="0"/>
          <p:nvPr/>
        </p:nvPicPr>
        <p:blipFill rotWithShape="1">
          <a:blip r:embed="rId5">
            <a:alphaModFix/>
          </a:blip>
          <a:srcRect b="0" l="0" r="0" t="0"/>
          <a:stretch/>
        </p:blipFill>
        <p:spPr>
          <a:xfrm>
            <a:off x="6057575" y="455500"/>
            <a:ext cx="6205551" cy="6253775"/>
          </a:xfrm>
          <a:prstGeom prst="rect">
            <a:avLst/>
          </a:prstGeom>
          <a:noFill/>
          <a:ln>
            <a:noFill/>
          </a:ln>
        </p:spPr>
      </p:pic>
      <p:pic>
        <p:nvPicPr>
          <p:cNvPr id="101" name="Google Shape;101;g27394d59807_1_12"/>
          <p:cNvPicPr preferRelativeResize="0"/>
          <p:nvPr/>
        </p:nvPicPr>
        <p:blipFill rotWithShape="1">
          <a:blip r:embed="rId6">
            <a:alphaModFix/>
          </a:blip>
          <a:srcRect b="0" l="0" r="0" t="0"/>
          <a:stretch/>
        </p:blipFill>
        <p:spPr>
          <a:xfrm>
            <a:off x="0" y="0"/>
            <a:ext cx="12192000" cy="127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07" name="Google Shape;107;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08" name="Google Shape;108;p4"/>
          <p:cNvSpPr txBox="1"/>
          <p:nvPr>
            <p:ph idx="1" type="body"/>
          </p:nvPr>
        </p:nvSpPr>
        <p:spPr>
          <a:xfrm>
            <a:off x="720000" y="1710000"/>
            <a:ext cx="11302800" cy="4611600"/>
          </a:xfrm>
          <a:prstGeom prst="rect">
            <a:avLst/>
          </a:prstGeom>
          <a:noFill/>
          <a:ln>
            <a:noFill/>
          </a:ln>
        </p:spPr>
        <p:txBody>
          <a:bodyPr anchorCtr="0" anchor="t" bIns="45700" lIns="91425" spcFirstLastPara="1" rIns="91425" wrap="square" tIns="45700">
            <a:noAutofit/>
          </a:bodyPr>
          <a:lstStyle/>
          <a:p>
            <a:pPr indent="-222250" lvl="0" marL="228600" rtl="0" algn="l">
              <a:lnSpc>
                <a:spcPct val="115000"/>
              </a:lnSpc>
              <a:spcBef>
                <a:spcPts val="0"/>
              </a:spcBef>
              <a:spcAft>
                <a:spcPts val="0"/>
              </a:spcAft>
              <a:buClr>
                <a:schemeClr val="dk1"/>
              </a:buClr>
              <a:buSzPts val="2300"/>
              <a:buFont typeface="Nunito"/>
              <a:buChar char="•"/>
            </a:pPr>
            <a:r>
              <a:rPr lang="en-AU" sz="2300">
                <a:latin typeface="Nunito"/>
                <a:ea typeface="Nunito"/>
                <a:cs typeface="Nunito"/>
                <a:sym typeface="Nunito"/>
              </a:rPr>
              <a:t>In media, when we are talking about institutions, we are talking about the companies who are involved in the various stages of production.</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Visit </a:t>
            </a:r>
            <a:r>
              <a:rPr lang="en-AU" sz="2300" u="sng">
                <a:solidFill>
                  <a:schemeClr val="hlink"/>
                </a:solidFill>
                <a:latin typeface="Nunito"/>
                <a:ea typeface="Nunito"/>
                <a:cs typeface="Nunito"/>
                <a:sym typeface="Nunito"/>
                <a:hlinkClick r:id="rId4"/>
              </a:rPr>
              <a:t>The Oyster Gardener</a:t>
            </a:r>
            <a:r>
              <a:rPr lang="en-AU" sz="2300">
                <a:latin typeface="Nunito"/>
                <a:ea typeface="Nunito"/>
                <a:cs typeface="Nunito"/>
                <a:sym typeface="Nunito"/>
              </a:rPr>
              <a:t> website and read through the information on the page.</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Who produced the film?</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extLst>
                  <a:ext uri="http://customooxmlschemas.google.com/">
                    <go:slidesCustomData xmlns:go="http://customooxmlschemas.google.com/" textRoundtripDataId="1"/>
                  </a:ext>
                </a:extLst>
              </a:rPr>
              <a:t>Who provided funding for the film? List all the sources.</a:t>
            </a:r>
            <a:r>
              <a:rPr lang="en-AU" sz="2300">
                <a:latin typeface="Nunito"/>
                <a:ea typeface="Nunito"/>
                <a:cs typeface="Nunito"/>
                <a:sym typeface="Nunito"/>
              </a:rPr>
              <a:t> </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Have you heard of any of </a:t>
            </a:r>
            <a:r>
              <a:rPr lang="en-AU" sz="2300">
                <a:latin typeface="Nunito"/>
                <a:ea typeface="Nunito"/>
                <a:cs typeface="Nunito"/>
                <a:sym typeface="Nunito"/>
                <a:extLst>
                  <a:ext uri="http://customooxmlschemas.google.com/">
                    <go:slidesCustomData xmlns:go="http://customooxmlschemas.google.com/" textRoundtripDataId="2"/>
                  </a:ext>
                </a:extLst>
              </a:rPr>
              <a:t>these organisations before</a:t>
            </a:r>
            <a:r>
              <a:rPr lang="en-AU" sz="2300">
                <a:latin typeface="Nunito"/>
                <a:ea typeface="Nunito"/>
                <a:cs typeface="Nunito"/>
                <a:sym typeface="Nunito"/>
              </a:rPr>
              <a:t>? Which ones? </a:t>
            </a:r>
            <a:endParaRPr sz="2300">
              <a:latin typeface="Nunito"/>
              <a:ea typeface="Nunito"/>
              <a:cs typeface="Nunito"/>
              <a:sym typeface="Nunito"/>
            </a:endParaRPr>
          </a:p>
        </p:txBody>
      </p:sp>
      <p:pic>
        <p:nvPicPr>
          <p:cNvPr id="109" name="Google Shape;109;p4"/>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sp>
        <p:nvSpPr>
          <p:cNvPr id="114" name="Google Shape;114;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15" name="Google Shape;115;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16" name="Google Shape;116;p5"/>
          <p:cNvSpPr txBox="1"/>
          <p:nvPr>
            <p:ph idx="1" type="body"/>
          </p:nvPr>
        </p:nvSpPr>
        <p:spPr>
          <a:xfrm>
            <a:off x="4500000" y="1383450"/>
            <a:ext cx="7074600" cy="4091100"/>
          </a:xfrm>
          <a:prstGeom prst="rect">
            <a:avLst/>
          </a:prstGeom>
          <a:noFill/>
          <a:ln>
            <a:noFill/>
          </a:ln>
        </p:spPr>
        <p:txBody>
          <a:bodyPr anchorCtr="0" anchor="t" bIns="45700" lIns="91425" spcFirstLastPara="1" rIns="91425" wrap="square" tIns="45700">
            <a:noAutofit/>
          </a:bodyPr>
          <a:lstStyle/>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extLst>
                  <a:ext uri="http://customooxmlschemas.google.com/">
                    <go:slidesCustomData xmlns:go="http://customooxmlschemas.google.com/" textRoundtripDataId="3"/>
                  </a:ext>
                </a:extLst>
              </a:rPr>
              <a:t>Choose either Screen Queensland, Doc Society, </a:t>
            </a:r>
            <a:r>
              <a:rPr lang="en-AU" sz="2300">
                <a:latin typeface="Nunito"/>
                <a:ea typeface="Nunito"/>
                <a:cs typeface="Nunito"/>
                <a:sym typeface="Nunito"/>
                <a:extLst>
                  <a:ext uri="http://customooxmlschemas.google.com/">
                    <go:slidesCustomData xmlns:go="http://customooxmlschemas.google.com/" textRoundtripDataId="4"/>
                  </a:ext>
                </a:extLst>
              </a:rPr>
              <a:t>Shark Island Foundation </a:t>
            </a:r>
            <a:r>
              <a:rPr lang="en-AU" sz="2300">
                <a:latin typeface="Nunito"/>
                <a:ea typeface="Nunito"/>
                <a:cs typeface="Nunito"/>
                <a:sym typeface="Nunito"/>
                <a:extLst>
                  <a:ext uri="http://customooxmlschemas.google.com/">
                    <go:slidesCustomData xmlns:go="http://customooxmlschemas.google.com/" textRoundtripDataId="5"/>
                  </a:ext>
                </a:extLst>
              </a:rPr>
              <a:t>or Regen Studios, and follow the link to their website.</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0"/>
              </a:spcAft>
              <a:buClr>
                <a:schemeClr val="dk1"/>
              </a:buClr>
              <a:buSzPts val="2300"/>
              <a:buFont typeface="Nunito"/>
              <a:buChar char="•"/>
            </a:pPr>
            <a:r>
              <a:rPr lang="en-AU" sz="2300">
                <a:latin typeface="Nunito"/>
                <a:ea typeface="Nunito"/>
                <a:cs typeface="Nunito"/>
                <a:sym typeface="Nunito"/>
              </a:rPr>
              <a:t>Read about what they do and what they’ve supported. Write a short summary into your notes.</a:t>
            </a:r>
            <a:br>
              <a:rPr lang="en-AU" sz="2300">
                <a:latin typeface="Nunito"/>
                <a:ea typeface="Nunito"/>
                <a:cs typeface="Nunito"/>
                <a:sym typeface="Nunito"/>
              </a:rPr>
            </a:br>
            <a:endParaRPr sz="2300">
              <a:latin typeface="Nunito"/>
              <a:ea typeface="Nunito"/>
              <a:cs typeface="Nunito"/>
              <a:sym typeface="Nunito"/>
            </a:endParaRPr>
          </a:p>
          <a:p>
            <a:pPr indent="-222250" lvl="0" marL="228600" rtl="0" algn="l">
              <a:lnSpc>
                <a:spcPct val="115000"/>
              </a:lnSpc>
              <a:spcBef>
                <a:spcPts val="1000"/>
              </a:spcBef>
              <a:spcAft>
                <a:spcPts val="1000"/>
              </a:spcAft>
              <a:buClr>
                <a:schemeClr val="dk1"/>
              </a:buClr>
              <a:buSzPts val="2300"/>
              <a:buFont typeface="Nunito"/>
              <a:buChar char="•"/>
            </a:pPr>
            <a:r>
              <a:rPr lang="en-AU" sz="2300">
                <a:latin typeface="Nunito"/>
                <a:ea typeface="Nunito"/>
                <a:cs typeface="Nunito"/>
                <a:sym typeface="Nunito"/>
              </a:rPr>
              <a:t>How do these institutions support the Australian film industry?</a:t>
            </a:r>
            <a:endParaRPr sz="2300">
              <a:latin typeface="Nunito"/>
              <a:ea typeface="Nunito"/>
              <a:cs typeface="Nunito"/>
              <a:sym typeface="Nunito"/>
            </a:endParaRPr>
          </a:p>
        </p:txBody>
      </p:sp>
      <p:pic>
        <p:nvPicPr>
          <p:cNvPr id="117" name="Google Shape;117;p5"/>
          <p:cNvPicPr preferRelativeResize="0"/>
          <p:nvPr/>
        </p:nvPicPr>
        <p:blipFill rotWithShape="1">
          <a:blip r:embed="rId4">
            <a:alphaModFix/>
          </a:blip>
          <a:srcRect b="0" l="0" r="0" t="0"/>
          <a:stretch/>
        </p:blipFill>
        <p:spPr>
          <a:xfrm>
            <a:off x="-12" y="0"/>
            <a:ext cx="3860973"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23" name="Google Shape;123;p7"/>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24" name="Google Shape;124;p7"/>
          <p:cNvSpPr txBox="1"/>
          <p:nvPr>
            <p:ph idx="1" type="body"/>
          </p:nvPr>
        </p:nvSpPr>
        <p:spPr>
          <a:xfrm>
            <a:off x="720000" y="1703850"/>
            <a:ext cx="10804200" cy="3876300"/>
          </a:xfrm>
          <a:prstGeom prst="rect">
            <a:avLst/>
          </a:prstGeom>
          <a:noFill/>
          <a:ln>
            <a:noFill/>
          </a:ln>
        </p:spPr>
        <p:txBody>
          <a:bodyPr anchorCtr="0" anchor="ctr" bIns="45700" lIns="91425" spcFirstLastPara="1" rIns="91425" wrap="square" tIns="45700">
            <a:normAutofit fontScale="92500" lnSpcReduction="20000"/>
          </a:bodyPr>
          <a:lstStyle/>
          <a:p>
            <a:pPr indent="-223577" lvl="0" marL="228600" rtl="0" algn="l">
              <a:lnSpc>
                <a:spcPct val="115000"/>
              </a:lnSpc>
              <a:spcBef>
                <a:spcPts val="0"/>
              </a:spcBef>
              <a:spcAft>
                <a:spcPts val="0"/>
              </a:spcAft>
              <a:buClr>
                <a:schemeClr val="dk1"/>
              </a:buClr>
              <a:buSzPct val="100000"/>
              <a:buFont typeface="Nunito"/>
              <a:buChar char="•"/>
            </a:pPr>
            <a:r>
              <a:rPr i="1" lang="en-AU" sz="2508">
                <a:latin typeface="Nunito"/>
                <a:ea typeface="Nunito"/>
                <a:cs typeface="Nunito"/>
                <a:sym typeface="Nunito"/>
              </a:rPr>
              <a:t>The Oyster Gardener</a:t>
            </a:r>
            <a:r>
              <a:rPr lang="en-AU" sz="2508">
                <a:latin typeface="Nunito"/>
                <a:ea typeface="Nunito"/>
                <a:cs typeface="Nunito"/>
                <a:sym typeface="Nunito"/>
              </a:rPr>
              <a:t> lived its ethos of sustainability.</a:t>
            </a:r>
            <a:br>
              <a:rPr lang="en-AU" sz="2508">
                <a:latin typeface="Nunito"/>
                <a:ea typeface="Nunito"/>
                <a:cs typeface="Nunito"/>
                <a:sym typeface="Nunito"/>
              </a:rPr>
            </a:br>
            <a:endParaRPr sz="2508">
              <a:latin typeface="Nunito"/>
              <a:ea typeface="Nunito"/>
              <a:cs typeface="Nunito"/>
              <a:sym typeface="Nunito"/>
            </a:endParaRPr>
          </a:p>
          <a:p>
            <a:pPr indent="-223577" lvl="0" marL="228600" rtl="0" algn="l">
              <a:lnSpc>
                <a:spcPct val="115000"/>
              </a:lnSpc>
              <a:spcBef>
                <a:spcPts val="1000"/>
              </a:spcBef>
              <a:spcAft>
                <a:spcPts val="0"/>
              </a:spcAft>
              <a:buClr>
                <a:schemeClr val="dk1"/>
              </a:buClr>
              <a:buSzPct val="100000"/>
              <a:buFont typeface="Nunito"/>
              <a:buChar char="•"/>
            </a:pPr>
            <a:r>
              <a:rPr lang="en-AU" sz="2508">
                <a:latin typeface="Nunito"/>
                <a:ea typeface="Nunito"/>
                <a:cs typeface="Nunito"/>
                <a:sym typeface="Nunito"/>
              </a:rPr>
              <a:t>At all stages of production, sustainability was at the forefront for the creators.</a:t>
            </a:r>
            <a:br>
              <a:rPr lang="en-AU" sz="2508">
                <a:latin typeface="Nunito"/>
                <a:ea typeface="Nunito"/>
                <a:cs typeface="Nunito"/>
                <a:sym typeface="Nunito"/>
              </a:rPr>
            </a:br>
            <a:endParaRPr sz="2508">
              <a:latin typeface="Nunito"/>
              <a:ea typeface="Nunito"/>
              <a:cs typeface="Nunito"/>
              <a:sym typeface="Nunito"/>
            </a:endParaRPr>
          </a:p>
          <a:p>
            <a:pPr indent="-223577" lvl="0" marL="228600" rtl="0" algn="l">
              <a:lnSpc>
                <a:spcPct val="115000"/>
              </a:lnSpc>
              <a:spcBef>
                <a:spcPts val="1000"/>
              </a:spcBef>
              <a:spcAft>
                <a:spcPts val="0"/>
              </a:spcAft>
              <a:buClr>
                <a:schemeClr val="dk1"/>
              </a:buClr>
              <a:buSzPct val="100000"/>
              <a:buFont typeface="Nunito"/>
              <a:buChar char="•"/>
            </a:pPr>
            <a:r>
              <a:rPr lang="en-AU" sz="2508">
                <a:latin typeface="Nunito"/>
                <a:ea typeface="Nunito"/>
                <a:cs typeface="Nunito"/>
                <a:sym typeface="Nunito"/>
              </a:rPr>
              <a:t>Using a </a:t>
            </a:r>
            <a:r>
              <a:rPr lang="en-AU" sz="2508" u="sng">
                <a:solidFill>
                  <a:schemeClr val="hlink"/>
                </a:solidFill>
                <a:latin typeface="Nunito"/>
                <a:ea typeface="Nunito"/>
                <a:cs typeface="Nunito"/>
                <a:sym typeface="Nunito"/>
                <a:hlinkClick r:id="rId5"/>
              </a:rPr>
              <a:t>carbon calculator</a:t>
            </a:r>
            <a:r>
              <a:rPr lang="en-AU" sz="2508">
                <a:latin typeface="Nunito"/>
                <a:ea typeface="Nunito"/>
                <a:cs typeface="Nunito"/>
                <a:sym typeface="Nunito"/>
              </a:rPr>
              <a:t> (Sustainable Screens Australia and BAFTA albert), producers Julia Lörsch &amp; Kim Ingles were able to input all of their data and figure out what the carbon footprint of the film would be.</a:t>
            </a:r>
            <a:br>
              <a:rPr lang="en-AU" sz="2508">
                <a:latin typeface="Nunito"/>
                <a:ea typeface="Nunito"/>
                <a:cs typeface="Nunito"/>
                <a:sym typeface="Nunito"/>
              </a:rPr>
            </a:br>
            <a:endParaRPr sz="2508">
              <a:latin typeface="Nunito"/>
              <a:ea typeface="Nunito"/>
              <a:cs typeface="Nunito"/>
              <a:sym typeface="Nunito"/>
            </a:endParaRPr>
          </a:p>
          <a:p>
            <a:pPr indent="-223577" lvl="0" marL="228600" rtl="0" algn="l">
              <a:lnSpc>
                <a:spcPct val="115000"/>
              </a:lnSpc>
              <a:spcBef>
                <a:spcPts val="1000"/>
              </a:spcBef>
              <a:spcAft>
                <a:spcPts val="0"/>
              </a:spcAft>
              <a:buClr>
                <a:schemeClr val="dk1"/>
              </a:buClr>
              <a:buSzPct val="100000"/>
              <a:buFont typeface="Nunito"/>
              <a:buChar char="•"/>
            </a:pPr>
            <a:r>
              <a:rPr lang="en-AU" sz="2508">
                <a:latin typeface="Nunito"/>
                <a:ea typeface="Nunito"/>
                <a:cs typeface="Nunito"/>
                <a:sym typeface="Nunito"/>
              </a:rPr>
              <a:t>By doing so, they were able to look at all the areas in which they could reduce their environmental impact. </a:t>
            </a:r>
            <a:endParaRPr sz="2508">
              <a:latin typeface="Nunito"/>
              <a:ea typeface="Nunito"/>
              <a:cs typeface="Nunito"/>
              <a:sym typeface="Nunito"/>
            </a:endParaRPr>
          </a:p>
        </p:txBody>
      </p:sp>
      <p:pic>
        <p:nvPicPr>
          <p:cNvPr id="125" name="Google Shape;125;p7"/>
          <p:cNvPicPr preferRelativeResize="0"/>
          <p:nvPr/>
        </p:nvPicPr>
        <p:blipFill rotWithShape="1">
          <a:blip r:embed="rId3">
            <a:alphaModFix/>
          </a:blip>
          <a:srcRect b="0" l="0" r="0" t="0"/>
          <a:stretch/>
        </p:blipFill>
        <p:spPr>
          <a:xfrm>
            <a:off x="0" y="0"/>
            <a:ext cx="12192000" cy="127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
        <p:nvSpPr>
          <p:cNvPr id="130" name="Google Shape;130;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pic>
        <p:nvPicPr>
          <p:cNvPr id="131" name="Google Shape;131;p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2" name="Google Shape;132;p8"/>
          <p:cNvSpPr txBox="1"/>
          <p:nvPr>
            <p:ph idx="1" type="body"/>
          </p:nvPr>
        </p:nvSpPr>
        <p:spPr>
          <a:xfrm>
            <a:off x="720000" y="1703850"/>
            <a:ext cx="10810500" cy="4491300"/>
          </a:xfrm>
          <a:prstGeom prst="rect">
            <a:avLst/>
          </a:prstGeom>
          <a:noFill/>
          <a:ln>
            <a:noFill/>
          </a:ln>
        </p:spPr>
        <p:txBody>
          <a:bodyPr anchorCtr="0" anchor="ctr" bIns="45700" lIns="91425" spcFirstLastPara="1" rIns="91425" wrap="square" tIns="45700">
            <a:noAutofit/>
          </a:bodyPr>
          <a:lstStyle/>
          <a:p>
            <a:pPr indent="-203200" lvl="0" marL="228600" rtl="0" algn="l">
              <a:lnSpc>
                <a:spcPct val="95000"/>
              </a:lnSpc>
              <a:spcBef>
                <a:spcPts val="0"/>
              </a:spcBef>
              <a:spcAft>
                <a:spcPts val="0"/>
              </a:spcAft>
              <a:buClr>
                <a:schemeClr val="dk1"/>
              </a:buClr>
              <a:buSzPts val="2000"/>
              <a:buFont typeface="Nunito"/>
              <a:buChar char="•"/>
            </a:pPr>
            <a:r>
              <a:rPr lang="en-AU" sz="2000">
                <a:latin typeface="Nunito"/>
                <a:ea typeface="Nunito"/>
                <a:cs typeface="Nunito"/>
                <a:sym typeface="Nunito"/>
              </a:rPr>
              <a:t>The film was produced by You and Me Pictures in association with Regen Studios.</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0"/>
              </a:spcBef>
              <a:spcAft>
                <a:spcPts val="0"/>
              </a:spcAft>
              <a:buClr>
                <a:schemeClr val="dk1"/>
              </a:buClr>
              <a:buSzPts val="2000"/>
              <a:buFont typeface="Nunito"/>
              <a:buChar char="•"/>
            </a:pPr>
            <a:r>
              <a:rPr i="1" lang="en-AU" sz="2000">
                <a:latin typeface="Nunito"/>
                <a:ea typeface="Nunito"/>
                <a:cs typeface="Nunito"/>
                <a:sym typeface="Nunito"/>
              </a:rPr>
              <a:t>The Oyster Gardener</a:t>
            </a:r>
            <a:r>
              <a:rPr lang="en-AU" sz="2000">
                <a:latin typeface="Nunito"/>
                <a:ea typeface="Nunito"/>
                <a:cs typeface="Nunito"/>
                <a:sym typeface="Nunito"/>
              </a:rPr>
              <a:t> was predominantly funded by Screen Queensland for approximately $18,000. Regen Studios also supported the film with funding from Shark Island Institute. </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ABC and Doc Society worked together to provide several production teams with a distribution channel, funding and mentoring, for a number of short Australian documentaries - the ‘Your Planet’ program - that profiled stories about environmental and climate solutions.</a:t>
            </a:r>
            <a:br>
              <a:rPr lang="en-AU" sz="2000">
                <a:latin typeface="Nunito"/>
                <a:ea typeface="Nunito"/>
                <a:cs typeface="Nunito"/>
                <a:sym typeface="Nunito"/>
              </a:rPr>
            </a:br>
            <a:r>
              <a:rPr lang="en-AU" sz="2000">
                <a:latin typeface="Nunito"/>
                <a:ea typeface="Nunito"/>
                <a:cs typeface="Nunito"/>
                <a:sym typeface="Nunito"/>
              </a:rPr>
              <a:t>  </a:t>
            </a: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Find out more about the </a:t>
            </a:r>
            <a:r>
              <a:rPr lang="en-AU" sz="2000" u="sng">
                <a:solidFill>
                  <a:schemeClr val="hlink"/>
                </a:solidFill>
                <a:latin typeface="Nunito"/>
                <a:ea typeface="Nunito"/>
                <a:cs typeface="Nunito"/>
                <a:sym typeface="Nunito"/>
                <a:hlinkClick r:id="rId4"/>
              </a:rPr>
              <a:t>‘Your Planet’ documentary initiative</a:t>
            </a:r>
            <a:r>
              <a:rPr lang="en-AU" sz="2000">
                <a:latin typeface="Nunito"/>
                <a:ea typeface="Nunito"/>
                <a:cs typeface="Nunito"/>
                <a:sym typeface="Nunito"/>
              </a:rPr>
              <a:t>. </a:t>
            </a:r>
            <a:br>
              <a:rPr lang="en-AU" sz="2000">
                <a:latin typeface="Nunito"/>
                <a:ea typeface="Nunito"/>
                <a:cs typeface="Nunito"/>
                <a:sym typeface="Nunito"/>
              </a:rPr>
            </a:br>
            <a:endParaRPr sz="2000">
              <a:latin typeface="Nunito"/>
              <a:ea typeface="Nunito"/>
              <a:cs typeface="Nunito"/>
              <a:sym typeface="Nunito"/>
            </a:endParaRPr>
          </a:p>
          <a:p>
            <a:pPr indent="-203200" lvl="0" marL="228600" rtl="0" algn="l">
              <a:lnSpc>
                <a:spcPct val="95000"/>
              </a:lnSpc>
              <a:spcBef>
                <a:spcPts val="1000"/>
              </a:spcBef>
              <a:spcAft>
                <a:spcPts val="0"/>
              </a:spcAft>
              <a:buClr>
                <a:schemeClr val="dk1"/>
              </a:buClr>
              <a:buSzPts val="2000"/>
              <a:buFont typeface="Nunito"/>
              <a:buChar char="•"/>
            </a:pPr>
            <a:r>
              <a:rPr lang="en-AU" sz="2000">
                <a:latin typeface="Nunito"/>
                <a:ea typeface="Nunito"/>
                <a:cs typeface="Nunito"/>
                <a:sym typeface="Nunito"/>
              </a:rPr>
              <a:t>Pre-production for The Oyster Gardener began on August 25</a:t>
            </a:r>
            <a:r>
              <a:rPr baseline="30000" lang="en-AU" sz="2000">
                <a:latin typeface="Nunito"/>
                <a:ea typeface="Nunito"/>
                <a:cs typeface="Nunito"/>
                <a:sym typeface="Nunito"/>
              </a:rPr>
              <a:t>th</a:t>
            </a:r>
            <a:r>
              <a:rPr lang="en-AU" sz="2000">
                <a:latin typeface="Nunito"/>
                <a:ea typeface="Nunito"/>
                <a:cs typeface="Nunito"/>
                <a:sym typeface="Nunito"/>
              </a:rPr>
              <a:t>, 2022 and production commenced from November 7</a:t>
            </a:r>
            <a:r>
              <a:rPr baseline="30000" lang="en-AU" sz="2000">
                <a:latin typeface="Nunito"/>
                <a:ea typeface="Nunito"/>
                <a:cs typeface="Nunito"/>
                <a:sym typeface="Nunito"/>
              </a:rPr>
              <a:t>th </a:t>
            </a:r>
            <a:r>
              <a:rPr lang="en-AU" sz="2000">
                <a:latin typeface="Nunito"/>
                <a:ea typeface="Nunito"/>
                <a:cs typeface="Nunito"/>
                <a:sym typeface="Nunito"/>
              </a:rPr>
              <a:t>2022.  </a:t>
            </a:r>
            <a:endParaRPr sz="2000">
              <a:latin typeface="Nunito"/>
              <a:ea typeface="Nunito"/>
              <a:cs typeface="Nunito"/>
              <a:sym typeface="Nunito"/>
            </a:endParaRPr>
          </a:p>
        </p:txBody>
      </p:sp>
      <p:pic>
        <p:nvPicPr>
          <p:cNvPr id="133" name="Google Shape;133;p8"/>
          <p:cNvPicPr preferRelativeResize="0"/>
          <p:nvPr/>
        </p:nvPicPr>
        <p:blipFill rotWithShape="1">
          <a:blip r:embed="rId5">
            <a:alphaModFix/>
          </a:blip>
          <a:srcRect b="0" l="0" r="0" t="0"/>
          <a:stretch/>
        </p:blipFill>
        <p:spPr>
          <a:xfrm>
            <a:off x="0" y="0"/>
            <a:ext cx="12192000" cy="127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pic>
        <p:nvPicPr>
          <p:cNvPr id="138" name="Google Shape;138;p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39" name="Google Shape;139;p9"/>
          <p:cNvSpPr txBox="1"/>
          <p:nvPr>
            <p:ph idx="1" type="body"/>
          </p:nvPr>
        </p:nvSpPr>
        <p:spPr>
          <a:xfrm>
            <a:off x="720000" y="1703850"/>
            <a:ext cx="10841400" cy="5095200"/>
          </a:xfrm>
          <a:prstGeom prst="rect">
            <a:avLst/>
          </a:prstGeom>
          <a:noFill/>
          <a:ln>
            <a:noFill/>
          </a:ln>
        </p:spPr>
        <p:txBody>
          <a:bodyPr anchorCtr="0" anchor="ctr" bIns="45700" lIns="91425" spcFirstLastPara="1" rIns="91425" wrap="square" tIns="45700">
            <a:noAutofit/>
          </a:bodyPr>
          <a:lstStyle/>
          <a:p>
            <a:pPr indent="-201928" lvl="0" marL="228600" rtl="0" algn="l">
              <a:lnSpc>
                <a:spcPct val="115000"/>
              </a:lnSpc>
              <a:spcBef>
                <a:spcPts val="1000"/>
              </a:spcBef>
              <a:spcAft>
                <a:spcPts val="0"/>
              </a:spcAft>
              <a:buClr>
                <a:schemeClr val="dk1"/>
              </a:buClr>
              <a:buSzPts val="1800"/>
              <a:buFont typeface="Nunito"/>
              <a:buChar char="•"/>
            </a:pPr>
            <a:r>
              <a:rPr i="1" lang="en-AU" sz="1800">
                <a:latin typeface="Nunito"/>
                <a:ea typeface="Nunito"/>
                <a:cs typeface="Nunito"/>
                <a:sym typeface="Nunito"/>
              </a:rPr>
              <a:t>The Oyster Gardener</a:t>
            </a:r>
            <a:r>
              <a:rPr lang="en-AU" sz="1800">
                <a:latin typeface="Nunito"/>
                <a:ea typeface="Nunito"/>
                <a:cs typeface="Nunito"/>
                <a:sym typeface="Nunito"/>
              </a:rPr>
              <a:t> was shot in Queensland in  Dec </a:t>
            </a:r>
            <a:r>
              <a:rPr lang="en-AU" sz="1800">
                <a:latin typeface="Nunito"/>
                <a:ea typeface="Nunito"/>
                <a:cs typeface="Nunito"/>
                <a:sym typeface="Nunito"/>
                <a:extLst>
                  <a:ext uri="http://customooxmlschemas.google.com/">
                    <go:slidesCustomData xmlns:go="http://customooxmlschemas.google.com/" textRoundtripDataId="6"/>
                  </a:ext>
                </a:extLst>
              </a:rPr>
              <a:t>2022</a:t>
            </a:r>
            <a:r>
              <a:rPr lang="en-AU" sz="1800">
                <a:latin typeface="Nunito"/>
                <a:ea typeface="Nunito"/>
                <a:cs typeface="Nunito"/>
                <a:sym typeface="Nunito"/>
              </a:rPr>
              <a:t> and Jan 2023. </a:t>
            </a:r>
            <a:endParaRPr sz="1800">
              <a:latin typeface="Nunito"/>
              <a:ea typeface="Nunito"/>
              <a:cs typeface="Nunito"/>
              <a:sym typeface="Nunito"/>
            </a:endParaRPr>
          </a:p>
          <a:p>
            <a:pPr indent="-201928" lvl="0" marL="228600" rtl="0" algn="l">
              <a:lnSpc>
                <a:spcPct val="115000"/>
              </a:lnSpc>
              <a:spcBef>
                <a:spcPts val="1000"/>
              </a:spcBef>
              <a:spcAft>
                <a:spcPts val="0"/>
              </a:spcAft>
              <a:buClr>
                <a:schemeClr val="dk1"/>
              </a:buClr>
              <a:buSzPts val="1800"/>
              <a:buFont typeface="Nunito"/>
              <a:buChar char="•"/>
            </a:pPr>
            <a:r>
              <a:rPr lang="en-AU" sz="1800">
                <a:latin typeface="Nunito"/>
                <a:ea typeface="Nunito"/>
                <a:cs typeface="Nunito"/>
                <a:sym typeface="Nunito"/>
              </a:rPr>
              <a:t>A key feature of the film was sustainability, and the producers went into a lot of detail to ensure they remained as remained as low carbon/ low emission as possible. This included looking at what would be highest usage of emissions for productions - which was cars for both talent and crew, boat hire and fuel, followed by electricity.  </a:t>
            </a:r>
            <a:endParaRPr sz="1800">
              <a:latin typeface="Nunito"/>
              <a:ea typeface="Nunito"/>
              <a:cs typeface="Nunito"/>
              <a:sym typeface="Nunito"/>
            </a:endParaRPr>
          </a:p>
          <a:p>
            <a:pPr indent="-201928" lvl="0" marL="228600" rtl="0" algn="l">
              <a:lnSpc>
                <a:spcPct val="115000"/>
              </a:lnSpc>
              <a:spcBef>
                <a:spcPts val="1000"/>
              </a:spcBef>
              <a:spcAft>
                <a:spcPts val="0"/>
              </a:spcAft>
              <a:buClr>
                <a:schemeClr val="dk1"/>
              </a:buClr>
              <a:buSzPts val="1800"/>
              <a:buFont typeface="Nunito"/>
              <a:buChar char="•"/>
            </a:pPr>
            <a:r>
              <a:rPr lang="en-AU" sz="1800">
                <a:latin typeface="Nunito"/>
                <a:ea typeface="Nunito"/>
                <a:cs typeface="Nunito"/>
                <a:sym typeface="Nunito"/>
                <a:extLst>
                  <a:ext uri="http://customooxmlschemas.google.com/">
                    <go:slidesCustomData xmlns:go="http://customooxmlschemas.google.com/" textRoundtripDataId="7"/>
                  </a:ext>
                </a:extLst>
              </a:rPr>
              <a:t>During production, these were some of the practices they put in place that helped them keep the production’s footprint low:</a:t>
            </a:r>
            <a:endParaRPr sz="1800">
              <a:latin typeface="Nunito"/>
              <a:ea typeface="Nunito"/>
              <a:cs typeface="Nunito"/>
              <a:sym typeface="Nunito"/>
              <a:extLst>
                <a:ext uri="http://customooxmlschemas.google.com/">
                  <go:slidesCustomData xmlns:go="http://customooxmlschemas.google.com/" textRoundtripDataId="8"/>
                </a:ext>
              </a:extLst>
            </a:endParaRPr>
          </a:p>
          <a:p>
            <a:pPr indent="-228600" lvl="1" marL="685800" rtl="0" algn="l">
              <a:lnSpc>
                <a:spcPct val="115000"/>
              </a:lnSpc>
              <a:spcBef>
                <a:spcPts val="1000"/>
              </a:spcBef>
              <a:spcAft>
                <a:spcPts val="0"/>
              </a:spcAft>
              <a:buSzPts val="1800"/>
              <a:buFont typeface="Nunito"/>
              <a:buChar char="•"/>
            </a:pPr>
            <a:r>
              <a:rPr lang="en-AU" sz="1800">
                <a:latin typeface="Nunito"/>
                <a:ea typeface="Nunito"/>
                <a:cs typeface="Nunito"/>
                <a:sym typeface="Nunito"/>
              </a:rPr>
              <a:t>By planning and distributing the film digitally including having remote meetings with EPs / partners (ABC and Regen Studios) to minimise travel</a:t>
            </a:r>
            <a:endParaRPr sz="1800">
              <a:latin typeface="Nunito"/>
              <a:ea typeface="Nunito"/>
              <a:cs typeface="Nunito"/>
              <a:sym typeface="Nunito"/>
            </a:endParaRPr>
          </a:p>
          <a:p>
            <a:pPr indent="-228600" lvl="1" marL="685800" rtl="0" algn="l">
              <a:lnSpc>
                <a:spcPct val="115000"/>
              </a:lnSpc>
              <a:spcBef>
                <a:spcPts val="0"/>
              </a:spcBef>
              <a:spcAft>
                <a:spcPts val="0"/>
              </a:spcAft>
              <a:buSzPts val="1800"/>
              <a:buFont typeface="Nunito"/>
              <a:buChar char="•"/>
            </a:pPr>
            <a:r>
              <a:rPr lang="en-AU" sz="1800">
                <a:latin typeface="Nunito"/>
                <a:ea typeface="Nunito"/>
                <a:cs typeface="Nunito"/>
                <a:sym typeface="Nunito"/>
              </a:rPr>
              <a:t>Vegetarian catering on set</a:t>
            </a:r>
            <a:endParaRPr sz="1800">
              <a:latin typeface="Nunito"/>
              <a:ea typeface="Nunito"/>
              <a:cs typeface="Nunito"/>
              <a:sym typeface="Nunito"/>
            </a:endParaRPr>
          </a:p>
          <a:p>
            <a:pPr indent="-228600" lvl="1" marL="685800" rtl="0" algn="l">
              <a:lnSpc>
                <a:spcPct val="115000"/>
              </a:lnSpc>
              <a:spcBef>
                <a:spcPts val="0"/>
              </a:spcBef>
              <a:spcAft>
                <a:spcPts val="0"/>
              </a:spcAft>
              <a:buSzPts val="1800"/>
              <a:buFont typeface="Nunito"/>
              <a:buChar char="•"/>
            </a:pPr>
            <a:r>
              <a:rPr lang="en-AU" sz="1800">
                <a:latin typeface="Nunito"/>
                <a:ea typeface="Nunito"/>
                <a:cs typeface="Nunito"/>
                <a:sym typeface="Nunito"/>
              </a:rPr>
              <a:t>Cast and crew brought their own r</a:t>
            </a:r>
            <a:r>
              <a:rPr lang="en-AU" sz="1800">
                <a:latin typeface="Nunito"/>
                <a:ea typeface="Nunito"/>
                <a:cs typeface="Nunito"/>
                <a:sym typeface="Nunito"/>
                <a:extLst>
                  <a:ext uri="http://customooxmlschemas.google.com/">
                    <go:slidesCustomData xmlns:go="http://customooxmlschemas.google.com/" textRoundtripDataId="9"/>
                  </a:ext>
                </a:extLst>
              </a:rPr>
              <a:t>efillable drink bottles to set</a:t>
            </a:r>
            <a:endParaRPr sz="1800">
              <a:latin typeface="Nunito"/>
              <a:ea typeface="Nunito"/>
              <a:cs typeface="Nunito"/>
              <a:sym typeface="Nunito"/>
              <a:extLst>
                <a:ext uri="http://customooxmlschemas.google.com/">
                  <go:slidesCustomData xmlns:go="http://customooxmlschemas.google.com/" textRoundtripDataId="10"/>
                </a:ext>
              </a:extLst>
            </a:endParaRPr>
          </a:p>
          <a:p>
            <a:pPr indent="-228600" lvl="1" marL="685800" rtl="0" algn="l">
              <a:lnSpc>
                <a:spcPct val="115000"/>
              </a:lnSpc>
              <a:spcBef>
                <a:spcPts val="0"/>
              </a:spcBef>
              <a:spcAft>
                <a:spcPts val="0"/>
              </a:spcAft>
              <a:buSzPts val="1800"/>
              <a:buFont typeface="Nunito"/>
              <a:buChar char="•"/>
            </a:pPr>
            <a:r>
              <a:rPr lang="en-AU" sz="1800">
                <a:latin typeface="Nunito"/>
                <a:ea typeface="Nunito"/>
                <a:cs typeface="Nunito"/>
                <a:sym typeface="Nunito"/>
                <a:extLst>
                  <a:ext uri="http://customooxmlschemas.google.com/">
                    <go:slidesCustomData xmlns:go="http://customooxmlschemas.google.com/" textRoundtripDataId="11"/>
                  </a:ext>
                </a:extLst>
              </a:rPr>
              <a:t>Carpooling with cast and crew to get to set</a:t>
            </a:r>
            <a:endParaRPr sz="1800">
              <a:latin typeface="Nunito"/>
              <a:ea typeface="Nunito"/>
              <a:cs typeface="Nunito"/>
              <a:sym typeface="Nunito"/>
              <a:extLst>
                <a:ext uri="http://customooxmlschemas.google.com/">
                  <go:slidesCustomData xmlns:go="http://customooxmlschemas.google.com/" textRoundtripDataId="12"/>
                </a:ext>
              </a:extLst>
            </a:endParaRPr>
          </a:p>
          <a:p>
            <a:pPr indent="-228600" lvl="1" marL="685800" rtl="0" algn="l">
              <a:lnSpc>
                <a:spcPct val="115000"/>
              </a:lnSpc>
              <a:spcBef>
                <a:spcPts val="0"/>
              </a:spcBef>
              <a:spcAft>
                <a:spcPts val="0"/>
              </a:spcAft>
              <a:buSzPts val="1800"/>
              <a:buFont typeface="Nunito"/>
              <a:buChar char="•"/>
            </a:pPr>
            <a:r>
              <a:rPr lang="en-AU" sz="1800">
                <a:latin typeface="Nunito"/>
                <a:ea typeface="Nunito"/>
                <a:cs typeface="Nunito"/>
                <a:sym typeface="Nunito"/>
                <a:extLst>
                  <a:ext uri="http://customooxmlschemas.google.com/">
                    <go:slidesCustomData xmlns:go="http://customooxmlschemas.google.com/" textRoundtripDataId="13"/>
                  </a:ext>
                </a:extLst>
              </a:rPr>
              <a:t>Ensuring all batteries used are rechargeable </a:t>
            </a:r>
            <a:endParaRPr sz="1800">
              <a:latin typeface="Nunito"/>
              <a:ea typeface="Nunito"/>
              <a:cs typeface="Nunito"/>
              <a:sym typeface="Nunito"/>
              <a:extLst>
                <a:ext uri="http://customooxmlschemas.google.com/">
                  <go:slidesCustomData xmlns:go="http://customooxmlschemas.google.com/" textRoundtripDataId="14"/>
                </a:ext>
              </a:extLst>
            </a:endParaRPr>
          </a:p>
          <a:p>
            <a:pPr indent="-228600" lvl="1" marL="685800" rtl="0" algn="l">
              <a:lnSpc>
                <a:spcPct val="115000"/>
              </a:lnSpc>
              <a:spcBef>
                <a:spcPts val="0"/>
              </a:spcBef>
              <a:spcAft>
                <a:spcPts val="0"/>
              </a:spcAft>
              <a:buSzPts val="1800"/>
              <a:buFont typeface="Nunito"/>
              <a:buChar char="•"/>
            </a:pPr>
            <a:r>
              <a:rPr lang="en-AU" sz="1800">
                <a:latin typeface="Nunito"/>
                <a:ea typeface="Nunito"/>
                <a:cs typeface="Nunito"/>
                <a:sym typeface="Nunito"/>
                <a:extLst>
                  <a:ext uri="http://customooxmlschemas.google.com/">
                    <go:slidesCustomData xmlns:go="http://customooxmlschemas.google.com/" textRoundtripDataId="15"/>
                  </a:ext>
                </a:extLst>
              </a:rPr>
              <a:t>Eating at cafes meant no waste and take away packaging</a:t>
            </a:r>
            <a:r>
              <a:rPr lang="en-AU" sz="1800">
                <a:latin typeface="Nunito"/>
                <a:ea typeface="Nunito"/>
                <a:cs typeface="Nunito"/>
                <a:sym typeface="Nunito"/>
              </a:rPr>
              <a:t>.</a:t>
            </a:r>
            <a:endParaRPr sz="1800">
              <a:latin typeface="Nunito"/>
              <a:ea typeface="Nunito"/>
              <a:cs typeface="Nunito"/>
              <a:sym typeface="Nunito"/>
            </a:endParaRPr>
          </a:p>
          <a:p>
            <a:pPr indent="0" lvl="0" marL="0" rtl="0" algn="l">
              <a:lnSpc>
                <a:spcPct val="115000"/>
              </a:lnSpc>
              <a:spcBef>
                <a:spcPts val="0"/>
              </a:spcBef>
              <a:spcAft>
                <a:spcPts val="0"/>
              </a:spcAft>
              <a:buSzPts val="2118"/>
              <a:buNone/>
            </a:pPr>
            <a:r>
              <a:t/>
            </a:r>
            <a:endParaRPr sz="1800">
              <a:latin typeface="Nunito"/>
              <a:ea typeface="Nunito"/>
              <a:cs typeface="Nunito"/>
              <a:sym typeface="Nunito"/>
            </a:endParaRPr>
          </a:p>
        </p:txBody>
      </p:sp>
      <p:pic>
        <p:nvPicPr>
          <p:cNvPr id="140" name="Google Shape;140;p9"/>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pic>
        <p:nvPicPr>
          <p:cNvPr id="145" name="Google Shape;145;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46" name="Google Shape;146;p10"/>
          <p:cNvSpPr txBox="1"/>
          <p:nvPr>
            <p:ph idx="1" type="body"/>
          </p:nvPr>
        </p:nvSpPr>
        <p:spPr>
          <a:xfrm>
            <a:off x="720000" y="1703850"/>
            <a:ext cx="11322600" cy="4681500"/>
          </a:xfrm>
          <a:prstGeom prst="rect">
            <a:avLst/>
          </a:prstGeom>
          <a:noFill/>
          <a:ln>
            <a:noFill/>
          </a:ln>
        </p:spPr>
        <p:txBody>
          <a:bodyPr anchorCtr="0" anchor="ctr" bIns="45700" lIns="91425" spcFirstLastPara="1" rIns="91425" wrap="square" tIns="45700">
            <a:noAutofit/>
          </a:bodyPr>
          <a:lstStyle/>
          <a:p>
            <a:pPr indent="-190500" lvl="0" marL="228600" rtl="0" algn="l">
              <a:lnSpc>
                <a:spcPct val="115000"/>
              </a:lnSpc>
              <a:spcBef>
                <a:spcPts val="0"/>
              </a:spcBef>
              <a:spcAft>
                <a:spcPts val="0"/>
              </a:spcAft>
              <a:buClr>
                <a:schemeClr val="dk1"/>
              </a:buClr>
              <a:buSzPts val="2200"/>
              <a:buFont typeface="Nunito"/>
              <a:buChar char="•"/>
            </a:pPr>
            <a:r>
              <a:rPr lang="en-AU" sz="2200">
                <a:latin typeface="Nunito"/>
                <a:ea typeface="Nunito"/>
                <a:cs typeface="Nunito"/>
                <a:sym typeface="Nunito"/>
              </a:rPr>
              <a:t>As with the rest of production, post was no exception to the sustainability ethos and this was accounted for in the calculator.</a:t>
            </a:r>
            <a:br>
              <a:rPr lang="en-AU" sz="2200">
                <a:latin typeface="Nunito"/>
                <a:ea typeface="Nunito"/>
                <a:cs typeface="Nunito"/>
                <a:sym typeface="Nunito"/>
              </a:rPr>
            </a:br>
            <a:endParaRPr sz="2200">
              <a:latin typeface="Nunito"/>
              <a:ea typeface="Nunito"/>
              <a:cs typeface="Nunito"/>
              <a:sym typeface="Nunito"/>
            </a:endParaRPr>
          </a:p>
          <a:p>
            <a:pPr indent="-190500" lvl="0" marL="228600" rtl="0" algn="l">
              <a:lnSpc>
                <a:spcPct val="115000"/>
              </a:lnSpc>
              <a:spcBef>
                <a:spcPts val="0"/>
              </a:spcBef>
              <a:spcAft>
                <a:spcPts val="0"/>
              </a:spcAft>
              <a:buClr>
                <a:schemeClr val="dk1"/>
              </a:buClr>
              <a:buSzPts val="2200"/>
              <a:buFont typeface="Nunito"/>
              <a:buChar char="•"/>
            </a:pPr>
            <a:r>
              <a:rPr lang="en-AU" sz="2200">
                <a:latin typeface="Nunito"/>
                <a:ea typeface="Nunito"/>
                <a:cs typeface="Nunito"/>
                <a:sym typeface="Nunito"/>
              </a:rPr>
              <a:t>Colour grading and sound mixing was done remotely, working with providers in other parts of the country who were able to facilitate a remove reviewing process meant </a:t>
            </a:r>
            <a:br>
              <a:rPr lang="en-AU" sz="2200">
                <a:latin typeface="Nunito"/>
                <a:ea typeface="Nunito"/>
                <a:cs typeface="Nunito"/>
                <a:sym typeface="Nunito"/>
              </a:rPr>
            </a:br>
            <a:r>
              <a:rPr lang="en-AU" sz="2200">
                <a:latin typeface="Nunito"/>
                <a:ea typeface="Nunito"/>
                <a:cs typeface="Nunito"/>
                <a:sym typeface="Nunito"/>
              </a:rPr>
              <a:t>that no travel was required. </a:t>
            </a:r>
            <a:br>
              <a:rPr lang="en-AU" sz="2200">
                <a:latin typeface="Nunito"/>
                <a:ea typeface="Nunito"/>
                <a:cs typeface="Nunito"/>
                <a:sym typeface="Nunito"/>
              </a:rPr>
            </a:br>
            <a:endParaRPr sz="2200">
              <a:latin typeface="Nunito"/>
              <a:ea typeface="Nunito"/>
              <a:cs typeface="Nunito"/>
              <a:sym typeface="Nunito"/>
            </a:endParaRPr>
          </a:p>
          <a:p>
            <a:pPr indent="-190500" lvl="0" marL="228600" rtl="0" algn="l">
              <a:lnSpc>
                <a:spcPct val="115000"/>
              </a:lnSpc>
              <a:spcBef>
                <a:spcPts val="0"/>
              </a:spcBef>
              <a:spcAft>
                <a:spcPts val="0"/>
              </a:spcAft>
              <a:buClr>
                <a:schemeClr val="dk1"/>
              </a:buClr>
              <a:buSzPts val="2200"/>
              <a:buFont typeface="Nunito"/>
              <a:buChar char="•"/>
            </a:pPr>
            <a:r>
              <a:rPr lang="en-AU" sz="2200">
                <a:latin typeface="Nunito"/>
                <a:ea typeface="Nunito"/>
                <a:cs typeface="Nunito"/>
                <a:sym typeface="Nunito"/>
              </a:rPr>
              <a:t>An additional, pick-up shoot in Tasmania was arrange for a local filmmaker, which meant that crew from the Sunshine Coast didn’t have to travel. A bonus is that Tasmanian power has less GWP (mostly hydro). </a:t>
            </a:r>
            <a:br>
              <a:rPr lang="en-AU" sz="2200">
                <a:latin typeface="Nunito"/>
                <a:ea typeface="Nunito"/>
                <a:cs typeface="Nunito"/>
                <a:sym typeface="Nunito"/>
              </a:rPr>
            </a:br>
            <a:endParaRPr sz="2200">
              <a:latin typeface="Nunito"/>
              <a:ea typeface="Nunito"/>
              <a:cs typeface="Nunito"/>
              <a:sym typeface="Nunito"/>
            </a:endParaRPr>
          </a:p>
          <a:p>
            <a:pPr indent="-190500" lvl="0" marL="228600" rtl="0" algn="l">
              <a:lnSpc>
                <a:spcPct val="115000"/>
              </a:lnSpc>
              <a:spcBef>
                <a:spcPts val="0"/>
              </a:spcBef>
              <a:spcAft>
                <a:spcPts val="0"/>
              </a:spcAft>
              <a:buClr>
                <a:schemeClr val="dk1"/>
              </a:buClr>
              <a:buSzPts val="2200"/>
              <a:buFont typeface="Nunito"/>
              <a:buChar char="•"/>
            </a:pPr>
            <a:r>
              <a:rPr lang="en-AU" sz="2200">
                <a:latin typeface="Nunito"/>
                <a:ea typeface="Nunito"/>
                <a:cs typeface="Nunito"/>
                <a:sym typeface="Nunito"/>
              </a:rPr>
              <a:t>A large portion of the footprint for post production was the energy use from edit suits.</a:t>
            </a:r>
            <a:endParaRPr sz="2200">
              <a:latin typeface="Nunito"/>
              <a:ea typeface="Nunito"/>
              <a:cs typeface="Nunito"/>
              <a:sym typeface="Nunito"/>
            </a:endParaRPr>
          </a:p>
        </p:txBody>
      </p:sp>
      <p:pic>
        <p:nvPicPr>
          <p:cNvPr id="147" name="Google Shape;147;p10"/>
          <p:cNvPicPr preferRelativeResize="0"/>
          <p:nvPr/>
        </p:nvPicPr>
        <p:blipFill rotWithShape="1">
          <a:blip r:embed="rId4">
            <a:alphaModFix/>
          </a:blip>
          <a:srcRect b="0" l="0" r="0" t="0"/>
          <a:stretch/>
        </p:blipFill>
        <p:spPr>
          <a:xfrm>
            <a:off x="0" y="0"/>
            <a:ext cx="12192000" cy="127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2024-04-02T23:24:42Z</dcterms:created>
  <dc:creator>Kayla McCarthy</dc:creator>
</cp:coreProperties>
</file>